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63"/>
    <p:restoredTop sz="86409"/>
  </p:normalViewPr>
  <p:slideViewPr>
    <p:cSldViewPr snapToGrid="0">
      <p:cViewPr varScale="1">
        <p:scale>
          <a:sx n="307" d="100"/>
          <a:sy n="307" d="100"/>
        </p:scale>
        <p:origin x="205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AF2F1C-EE39-4B0F-8835-F8981134EDC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E75D282-D578-4ED6-ADB4-B533A0CEFDFE}">
      <dgm:prSet/>
      <dgm:spPr/>
      <dgm:t>
        <a:bodyPr/>
        <a:lstStyle/>
        <a:p>
          <a:r>
            <a:rPr lang="sv-SE" noProof="0" dirty="0"/>
            <a:t>Sedan antiken har man delat upp skönlitteraturen i tre huvudkategorier:</a:t>
          </a:r>
        </a:p>
      </dgm:t>
    </dgm:pt>
    <dgm:pt modelId="{5D49B58D-3CDD-4BB6-8D1F-0062739C3FD0}" type="parTrans" cxnId="{D05F458E-70A4-4221-B758-3B59433338CE}">
      <dgm:prSet/>
      <dgm:spPr/>
      <dgm:t>
        <a:bodyPr/>
        <a:lstStyle/>
        <a:p>
          <a:endParaRPr lang="en-US"/>
        </a:p>
      </dgm:t>
    </dgm:pt>
    <dgm:pt modelId="{B0623B18-3289-4C63-B3C5-E750E327907B}" type="sibTrans" cxnId="{D05F458E-70A4-4221-B758-3B59433338CE}">
      <dgm:prSet/>
      <dgm:spPr/>
      <dgm:t>
        <a:bodyPr/>
        <a:lstStyle/>
        <a:p>
          <a:endParaRPr lang="en-US"/>
        </a:p>
      </dgm:t>
    </dgm:pt>
    <dgm:pt modelId="{3FAFB014-A046-4EC4-A661-B2943F3B0072}">
      <dgm:prSet/>
      <dgm:spPr/>
      <dgm:t>
        <a:bodyPr/>
        <a:lstStyle/>
        <a:p>
          <a:r>
            <a:rPr lang="sv-SE" noProof="0" dirty="0"/>
            <a:t>Epik – berättelser som noveller och romaner, oftast skrivna på prosa.</a:t>
          </a:r>
        </a:p>
      </dgm:t>
    </dgm:pt>
    <dgm:pt modelId="{6C33ADBC-3C65-4A38-B30B-E18D07FE280C}" type="parTrans" cxnId="{8E9060EE-C3F6-4227-9FAD-46735C027A77}">
      <dgm:prSet/>
      <dgm:spPr/>
      <dgm:t>
        <a:bodyPr/>
        <a:lstStyle/>
        <a:p>
          <a:endParaRPr lang="en-US"/>
        </a:p>
      </dgm:t>
    </dgm:pt>
    <dgm:pt modelId="{F07E1FE1-A8C5-4585-A5C3-9EF7FB3369B7}" type="sibTrans" cxnId="{8E9060EE-C3F6-4227-9FAD-46735C027A77}">
      <dgm:prSet/>
      <dgm:spPr/>
      <dgm:t>
        <a:bodyPr/>
        <a:lstStyle/>
        <a:p>
          <a:endParaRPr lang="en-US"/>
        </a:p>
      </dgm:t>
    </dgm:pt>
    <dgm:pt modelId="{0E671327-D5A0-4982-BA25-22D326F3475D}">
      <dgm:prSet/>
      <dgm:spPr/>
      <dgm:t>
        <a:bodyPr/>
        <a:lstStyle/>
        <a:p>
          <a:r>
            <a:rPr lang="sv-SE" noProof="0" dirty="0"/>
            <a:t>Dramatik – teater och manus till t. ex. filmer och </a:t>
          </a:r>
          <a:r>
            <a:rPr lang="sv-SE" noProof="0" dirty="0" err="1"/>
            <a:t>TV-spel</a:t>
          </a:r>
          <a:r>
            <a:rPr lang="sv-SE" noProof="0" dirty="0"/>
            <a:t>.</a:t>
          </a:r>
        </a:p>
      </dgm:t>
    </dgm:pt>
    <dgm:pt modelId="{E2F190BD-E2A0-4934-82D2-520D7DAF6C4C}" type="parTrans" cxnId="{C6F456FD-504D-4DF0-84ED-55B2A41E07BB}">
      <dgm:prSet/>
      <dgm:spPr/>
      <dgm:t>
        <a:bodyPr/>
        <a:lstStyle/>
        <a:p>
          <a:endParaRPr lang="en-US"/>
        </a:p>
      </dgm:t>
    </dgm:pt>
    <dgm:pt modelId="{38A4F6E6-CCA8-43CA-BED0-48B6525AECA6}" type="sibTrans" cxnId="{C6F456FD-504D-4DF0-84ED-55B2A41E07BB}">
      <dgm:prSet/>
      <dgm:spPr/>
      <dgm:t>
        <a:bodyPr/>
        <a:lstStyle/>
        <a:p>
          <a:endParaRPr lang="en-US"/>
        </a:p>
      </dgm:t>
    </dgm:pt>
    <dgm:pt modelId="{70128FA3-652F-44BC-9BE7-D33EB03B0371}">
      <dgm:prSet/>
      <dgm:spPr/>
      <dgm:t>
        <a:bodyPr/>
        <a:lstStyle/>
        <a:p>
          <a:r>
            <a:rPr lang="sv-SE" noProof="0" dirty="0"/>
            <a:t>Lyrik – all sorts poesi, dikter och låttexter.</a:t>
          </a:r>
        </a:p>
      </dgm:t>
    </dgm:pt>
    <dgm:pt modelId="{F6D81052-2DD9-4714-AB17-099EB4EF1547}" type="parTrans" cxnId="{30EBBB0A-A13B-4FCD-B393-CF6B43D996B6}">
      <dgm:prSet/>
      <dgm:spPr/>
      <dgm:t>
        <a:bodyPr/>
        <a:lstStyle/>
        <a:p>
          <a:endParaRPr lang="en-US"/>
        </a:p>
      </dgm:t>
    </dgm:pt>
    <dgm:pt modelId="{D5123E80-8C1B-4D27-B69D-536CFB248A66}" type="sibTrans" cxnId="{30EBBB0A-A13B-4FCD-B393-CF6B43D996B6}">
      <dgm:prSet/>
      <dgm:spPr/>
      <dgm:t>
        <a:bodyPr/>
        <a:lstStyle/>
        <a:p>
          <a:endParaRPr lang="en-US"/>
        </a:p>
      </dgm:t>
    </dgm:pt>
    <dgm:pt modelId="{D54E547D-5720-CD48-8549-58B1D36D2FA4}" type="pres">
      <dgm:prSet presAssocID="{DBAF2F1C-EE39-4B0F-8835-F8981134EDC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ED50ED-EE74-7D43-899A-52E70FF45188}" type="pres">
      <dgm:prSet presAssocID="{0E75D282-D578-4ED6-ADB4-B533A0CEFDFE}" presName="hierRoot1" presStyleCnt="0"/>
      <dgm:spPr/>
    </dgm:pt>
    <dgm:pt modelId="{FC6B12A8-8066-144A-B794-28CF81DC00FA}" type="pres">
      <dgm:prSet presAssocID="{0E75D282-D578-4ED6-ADB4-B533A0CEFDFE}" presName="composite" presStyleCnt="0"/>
      <dgm:spPr/>
    </dgm:pt>
    <dgm:pt modelId="{9250D600-9FFC-EF47-A6EC-10D6F94F5B3B}" type="pres">
      <dgm:prSet presAssocID="{0E75D282-D578-4ED6-ADB4-B533A0CEFDFE}" presName="background" presStyleLbl="node0" presStyleIdx="0" presStyleCnt="1"/>
      <dgm:spPr/>
    </dgm:pt>
    <dgm:pt modelId="{5AB605F3-3F21-5D4A-817E-A67ACF9E7AF3}" type="pres">
      <dgm:prSet presAssocID="{0E75D282-D578-4ED6-ADB4-B533A0CEFDFE}" presName="text" presStyleLbl="fgAcc0" presStyleIdx="0" presStyleCnt="1">
        <dgm:presLayoutVars>
          <dgm:chPref val="3"/>
        </dgm:presLayoutVars>
      </dgm:prSet>
      <dgm:spPr/>
    </dgm:pt>
    <dgm:pt modelId="{C2B35C07-0F03-6142-8721-2D5F69BB8F8F}" type="pres">
      <dgm:prSet presAssocID="{0E75D282-D578-4ED6-ADB4-B533A0CEFDFE}" presName="hierChild2" presStyleCnt="0"/>
      <dgm:spPr/>
    </dgm:pt>
    <dgm:pt modelId="{4F67B25B-BB20-1740-804E-05A3E10EF1C2}" type="pres">
      <dgm:prSet presAssocID="{6C33ADBC-3C65-4A38-B30B-E18D07FE280C}" presName="Name10" presStyleLbl="parChTrans1D2" presStyleIdx="0" presStyleCnt="3"/>
      <dgm:spPr/>
    </dgm:pt>
    <dgm:pt modelId="{693BF0F7-71EC-2F49-9D07-685E5919CC81}" type="pres">
      <dgm:prSet presAssocID="{3FAFB014-A046-4EC4-A661-B2943F3B0072}" presName="hierRoot2" presStyleCnt="0"/>
      <dgm:spPr/>
    </dgm:pt>
    <dgm:pt modelId="{4A6CCC91-9F9B-9549-9B9E-0DB452E5F7D4}" type="pres">
      <dgm:prSet presAssocID="{3FAFB014-A046-4EC4-A661-B2943F3B0072}" presName="composite2" presStyleCnt="0"/>
      <dgm:spPr/>
    </dgm:pt>
    <dgm:pt modelId="{C7B2DE6F-665C-5747-AC4B-C8CB4045CB7A}" type="pres">
      <dgm:prSet presAssocID="{3FAFB014-A046-4EC4-A661-B2943F3B0072}" presName="background2" presStyleLbl="node2" presStyleIdx="0" presStyleCnt="3"/>
      <dgm:spPr/>
    </dgm:pt>
    <dgm:pt modelId="{5DFA110C-1E45-7F44-889E-DAE5A0002BC0}" type="pres">
      <dgm:prSet presAssocID="{3FAFB014-A046-4EC4-A661-B2943F3B0072}" presName="text2" presStyleLbl="fgAcc2" presStyleIdx="0" presStyleCnt="3">
        <dgm:presLayoutVars>
          <dgm:chPref val="3"/>
        </dgm:presLayoutVars>
      </dgm:prSet>
      <dgm:spPr/>
    </dgm:pt>
    <dgm:pt modelId="{ED36DAA1-D78C-0C40-8CCC-C01A7B2E8700}" type="pres">
      <dgm:prSet presAssocID="{3FAFB014-A046-4EC4-A661-B2943F3B0072}" presName="hierChild3" presStyleCnt="0"/>
      <dgm:spPr/>
    </dgm:pt>
    <dgm:pt modelId="{E28C04D3-D3F5-DB45-9927-FA6BD214F927}" type="pres">
      <dgm:prSet presAssocID="{E2F190BD-E2A0-4934-82D2-520D7DAF6C4C}" presName="Name10" presStyleLbl="parChTrans1D2" presStyleIdx="1" presStyleCnt="3"/>
      <dgm:spPr/>
    </dgm:pt>
    <dgm:pt modelId="{C007833F-AB4A-EB47-B977-65C2AC952298}" type="pres">
      <dgm:prSet presAssocID="{0E671327-D5A0-4982-BA25-22D326F3475D}" presName="hierRoot2" presStyleCnt="0"/>
      <dgm:spPr/>
    </dgm:pt>
    <dgm:pt modelId="{994C0ABD-B202-C44F-9C10-67779B95BCC9}" type="pres">
      <dgm:prSet presAssocID="{0E671327-D5A0-4982-BA25-22D326F3475D}" presName="composite2" presStyleCnt="0"/>
      <dgm:spPr/>
    </dgm:pt>
    <dgm:pt modelId="{B89E06F9-A2F5-4E40-BE41-BDA2E0ABF220}" type="pres">
      <dgm:prSet presAssocID="{0E671327-D5A0-4982-BA25-22D326F3475D}" presName="background2" presStyleLbl="node2" presStyleIdx="1" presStyleCnt="3"/>
      <dgm:spPr/>
    </dgm:pt>
    <dgm:pt modelId="{577E49C1-73C3-734E-B3D4-62D541BAE472}" type="pres">
      <dgm:prSet presAssocID="{0E671327-D5A0-4982-BA25-22D326F3475D}" presName="text2" presStyleLbl="fgAcc2" presStyleIdx="1" presStyleCnt="3">
        <dgm:presLayoutVars>
          <dgm:chPref val="3"/>
        </dgm:presLayoutVars>
      </dgm:prSet>
      <dgm:spPr/>
    </dgm:pt>
    <dgm:pt modelId="{6C50987C-1CAF-C742-A398-A5BD99B6AE64}" type="pres">
      <dgm:prSet presAssocID="{0E671327-D5A0-4982-BA25-22D326F3475D}" presName="hierChild3" presStyleCnt="0"/>
      <dgm:spPr/>
    </dgm:pt>
    <dgm:pt modelId="{6C51A26B-C1C5-7A42-9152-1A20DEF2A4AA}" type="pres">
      <dgm:prSet presAssocID="{F6D81052-2DD9-4714-AB17-099EB4EF1547}" presName="Name10" presStyleLbl="parChTrans1D2" presStyleIdx="2" presStyleCnt="3"/>
      <dgm:spPr/>
    </dgm:pt>
    <dgm:pt modelId="{6C0EE450-BADA-E944-92C4-EBC146045BCF}" type="pres">
      <dgm:prSet presAssocID="{70128FA3-652F-44BC-9BE7-D33EB03B0371}" presName="hierRoot2" presStyleCnt="0"/>
      <dgm:spPr/>
    </dgm:pt>
    <dgm:pt modelId="{46FC3440-166D-0249-A72B-2DA8862D1920}" type="pres">
      <dgm:prSet presAssocID="{70128FA3-652F-44BC-9BE7-D33EB03B0371}" presName="composite2" presStyleCnt="0"/>
      <dgm:spPr/>
    </dgm:pt>
    <dgm:pt modelId="{461E2CEB-58FD-4744-83CC-FED814CEA5CB}" type="pres">
      <dgm:prSet presAssocID="{70128FA3-652F-44BC-9BE7-D33EB03B0371}" presName="background2" presStyleLbl="node2" presStyleIdx="2" presStyleCnt="3"/>
      <dgm:spPr/>
    </dgm:pt>
    <dgm:pt modelId="{198FBE61-0E33-4049-AD43-92BE20848094}" type="pres">
      <dgm:prSet presAssocID="{70128FA3-652F-44BC-9BE7-D33EB03B0371}" presName="text2" presStyleLbl="fgAcc2" presStyleIdx="2" presStyleCnt="3">
        <dgm:presLayoutVars>
          <dgm:chPref val="3"/>
        </dgm:presLayoutVars>
      </dgm:prSet>
      <dgm:spPr/>
    </dgm:pt>
    <dgm:pt modelId="{A586EA08-8536-474E-885D-0C450A3DF844}" type="pres">
      <dgm:prSet presAssocID="{70128FA3-652F-44BC-9BE7-D33EB03B0371}" presName="hierChild3" presStyleCnt="0"/>
      <dgm:spPr/>
    </dgm:pt>
  </dgm:ptLst>
  <dgm:cxnLst>
    <dgm:cxn modelId="{30EBBB0A-A13B-4FCD-B393-CF6B43D996B6}" srcId="{0E75D282-D578-4ED6-ADB4-B533A0CEFDFE}" destId="{70128FA3-652F-44BC-9BE7-D33EB03B0371}" srcOrd="2" destOrd="0" parTransId="{F6D81052-2DD9-4714-AB17-099EB4EF1547}" sibTransId="{D5123E80-8C1B-4D27-B69D-536CFB248A66}"/>
    <dgm:cxn modelId="{DC397550-240A-DF44-AFDD-E3A1E3954F89}" type="presOf" srcId="{DBAF2F1C-EE39-4B0F-8835-F8981134EDCD}" destId="{D54E547D-5720-CD48-8549-58B1D36D2FA4}" srcOrd="0" destOrd="0" presId="urn:microsoft.com/office/officeart/2005/8/layout/hierarchy1"/>
    <dgm:cxn modelId="{6374F850-9DD8-AA43-9F31-FEC626E1884E}" type="presOf" srcId="{0E75D282-D578-4ED6-ADB4-B533A0CEFDFE}" destId="{5AB605F3-3F21-5D4A-817E-A67ACF9E7AF3}" srcOrd="0" destOrd="0" presId="urn:microsoft.com/office/officeart/2005/8/layout/hierarchy1"/>
    <dgm:cxn modelId="{61F6CD54-D9E2-2843-8C4B-0C2D86917DF0}" type="presOf" srcId="{E2F190BD-E2A0-4934-82D2-520D7DAF6C4C}" destId="{E28C04D3-D3F5-DB45-9927-FA6BD214F927}" srcOrd="0" destOrd="0" presId="urn:microsoft.com/office/officeart/2005/8/layout/hierarchy1"/>
    <dgm:cxn modelId="{1A28255B-991A-934E-9467-97A207F1BE34}" type="presOf" srcId="{F6D81052-2DD9-4714-AB17-099EB4EF1547}" destId="{6C51A26B-C1C5-7A42-9152-1A20DEF2A4AA}" srcOrd="0" destOrd="0" presId="urn:microsoft.com/office/officeart/2005/8/layout/hierarchy1"/>
    <dgm:cxn modelId="{70E95081-87E4-504E-BAB7-42BB9679C80A}" type="presOf" srcId="{70128FA3-652F-44BC-9BE7-D33EB03B0371}" destId="{198FBE61-0E33-4049-AD43-92BE20848094}" srcOrd="0" destOrd="0" presId="urn:microsoft.com/office/officeart/2005/8/layout/hierarchy1"/>
    <dgm:cxn modelId="{39B0C78D-486C-4E44-AD8E-56698E5D0E07}" type="presOf" srcId="{6C33ADBC-3C65-4A38-B30B-E18D07FE280C}" destId="{4F67B25B-BB20-1740-804E-05A3E10EF1C2}" srcOrd="0" destOrd="0" presId="urn:microsoft.com/office/officeart/2005/8/layout/hierarchy1"/>
    <dgm:cxn modelId="{D05F458E-70A4-4221-B758-3B59433338CE}" srcId="{DBAF2F1C-EE39-4B0F-8835-F8981134EDCD}" destId="{0E75D282-D578-4ED6-ADB4-B533A0CEFDFE}" srcOrd="0" destOrd="0" parTransId="{5D49B58D-3CDD-4BB6-8D1F-0062739C3FD0}" sibTransId="{B0623B18-3289-4C63-B3C5-E750E327907B}"/>
    <dgm:cxn modelId="{CD805CA1-3864-E845-A682-5B06B7915477}" type="presOf" srcId="{3FAFB014-A046-4EC4-A661-B2943F3B0072}" destId="{5DFA110C-1E45-7F44-889E-DAE5A0002BC0}" srcOrd="0" destOrd="0" presId="urn:microsoft.com/office/officeart/2005/8/layout/hierarchy1"/>
    <dgm:cxn modelId="{AC0A74C9-D127-FF48-83D5-02D0A3015DFC}" type="presOf" srcId="{0E671327-D5A0-4982-BA25-22D326F3475D}" destId="{577E49C1-73C3-734E-B3D4-62D541BAE472}" srcOrd="0" destOrd="0" presId="urn:microsoft.com/office/officeart/2005/8/layout/hierarchy1"/>
    <dgm:cxn modelId="{8E9060EE-C3F6-4227-9FAD-46735C027A77}" srcId="{0E75D282-D578-4ED6-ADB4-B533A0CEFDFE}" destId="{3FAFB014-A046-4EC4-A661-B2943F3B0072}" srcOrd="0" destOrd="0" parTransId="{6C33ADBC-3C65-4A38-B30B-E18D07FE280C}" sibTransId="{F07E1FE1-A8C5-4585-A5C3-9EF7FB3369B7}"/>
    <dgm:cxn modelId="{C6F456FD-504D-4DF0-84ED-55B2A41E07BB}" srcId="{0E75D282-D578-4ED6-ADB4-B533A0CEFDFE}" destId="{0E671327-D5A0-4982-BA25-22D326F3475D}" srcOrd="1" destOrd="0" parTransId="{E2F190BD-E2A0-4934-82D2-520D7DAF6C4C}" sibTransId="{38A4F6E6-CCA8-43CA-BED0-48B6525AECA6}"/>
    <dgm:cxn modelId="{8B78472B-AA97-AC43-8344-3DBE3F3718C4}" type="presParOf" srcId="{D54E547D-5720-CD48-8549-58B1D36D2FA4}" destId="{51ED50ED-EE74-7D43-899A-52E70FF45188}" srcOrd="0" destOrd="0" presId="urn:microsoft.com/office/officeart/2005/8/layout/hierarchy1"/>
    <dgm:cxn modelId="{15814C30-F93D-C44A-8110-404ECC3075AF}" type="presParOf" srcId="{51ED50ED-EE74-7D43-899A-52E70FF45188}" destId="{FC6B12A8-8066-144A-B794-28CF81DC00FA}" srcOrd="0" destOrd="0" presId="urn:microsoft.com/office/officeart/2005/8/layout/hierarchy1"/>
    <dgm:cxn modelId="{38BFDC51-D23C-E645-AC8F-F3CF993A590B}" type="presParOf" srcId="{FC6B12A8-8066-144A-B794-28CF81DC00FA}" destId="{9250D600-9FFC-EF47-A6EC-10D6F94F5B3B}" srcOrd="0" destOrd="0" presId="urn:microsoft.com/office/officeart/2005/8/layout/hierarchy1"/>
    <dgm:cxn modelId="{B12169F4-0587-E345-9F4A-06B85689843B}" type="presParOf" srcId="{FC6B12A8-8066-144A-B794-28CF81DC00FA}" destId="{5AB605F3-3F21-5D4A-817E-A67ACF9E7AF3}" srcOrd="1" destOrd="0" presId="urn:microsoft.com/office/officeart/2005/8/layout/hierarchy1"/>
    <dgm:cxn modelId="{B4610BC2-C19C-F442-A64F-92F6AC9E8366}" type="presParOf" srcId="{51ED50ED-EE74-7D43-899A-52E70FF45188}" destId="{C2B35C07-0F03-6142-8721-2D5F69BB8F8F}" srcOrd="1" destOrd="0" presId="urn:microsoft.com/office/officeart/2005/8/layout/hierarchy1"/>
    <dgm:cxn modelId="{DC3DD355-9C25-3645-831D-CB43BBA81AFC}" type="presParOf" srcId="{C2B35C07-0F03-6142-8721-2D5F69BB8F8F}" destId="{4F67B25B-BB20-1740-804E-05A3E10EF1C2}" srcOrd="0" destOrd="0" presId="urn:microsoft.com/office/officeart/2005/8/layout/hierarchy1"/>
    <dgm:cxn modelId="{5F14BD94-D8EF-E648-A019-50DFC2188AD6}" type="presParOf" srcId="{C2B35C07-0F03-6142-8721-2D5F69BB8F8F}" destId="{693BF0F7-71EC-2F49-9D07-685E5919CC81}" srcOrd="1" destOrd="0" presId="urn:microsoft.com/office/officeart/2005/8/layout/hierarchy1"/>
    <dgm:cxn modelId="{48FF24DB-F787-A94C-A856-3A3E52736911}" type="presParOf" srcId="{693BF0F7-71EC-2F49-9D07-685E5919CC81}" destId="{4A6CCC91-9F9B-9549-9B9E-0DB452E5F7D4}" srcOrd="0" destOrd="0" presId="urn:microsoft.com/office/officeart/2005/8/layout/hierarchy1"/>
    <dgm:cxn modelId="{12EA65B7-3B02-E04F-AC5F-9DA0A8FE2D07}" type="presParOf" srcId="{4A6CCC91-9F9B-9549-9B9E-0DB452E5F7D4}" destId="{C7B2DE6F-665C-5747-AC4B-C8CB4045CB7A}" srcOrd="0" destOrd="0" presId="urn:microsoft.com/office/officeart/2005/8/layout/hierarchy1"/>
    <dgm:cxn modelId="{782E7266-0706-674D-A55D-FDFA96E21771}" type="presParOf" srcId="{4A6CCC91-9F9B-9549-9B9E-0DB452E5F7D4}" destId="{5DFA110C-1E45-7F44-889E-DAE5A0002BC0}" srcOrd="1" destOrd="0" presId="urn:microsoft.com/office/officeart/2005/8/layout/hierarchy1"/>
    <dgm:cxn modelId="{9BA0A91B-C6D3-6343-9FCA-4529DEACA51D}" type="presParOf" srcId="{693BF0F7-71EC-2F49-9D07-685E5919CC81}" destId="{ED36DAA1-D78C-0C40-8CCC-C01A7B2E8700}" srcOrd="1" destOrd="0" presId="urn:microsoft.com/office/officeart/2005/8/layout/hierarchy1"/>
    <dgm:cxn modelId="{8D3935EF-7D0F-BD4C-94D8-3357B4093A00}" type="presParOf" srcId="{C2B35C07-0F03-6142-8721-2D5F69BB8F8F}" destId="{E28C04D3-D3F5-DB45-9927-FA6BD214F927}" srcOrd="2" destOrd="0" presId="urn:microsoft.com/office/officeart/2005/8/layout/hierarchy1"/>
    <dgm:cxn modelId="{550A729C-4691-8244-9414-7BF95A3EB7D3}" type="presParOf" srcId="{C2B35C07-0F03-6142-8721-2D5F69BB8F8F}" destId="{C007833F-AB4A-EB47-B977-65C2AC952298}" srcOrd="3" destOrd="0" presId="urn:microsoft.com/office/officeart/2005/8/layout/hierarchy1"/>
    <dgm:cxn modelId="{FFFFD30F-86E4-EF4A-AE24-77A7399C1B7B}" type="presParOf" srcId="{C007833F-AB4A-EB47-B977-65C2AC952298}" destId="{994C0ABD-B202-C44F-9C10-67779B95BCC9}" srcOrd="0" destOrd="0" presId="urn:microsoft.com/office/officeart/2005/8/layout/hierarchy1"/>
    <dgm:cxn modelId="{393BA915-6D79-284A-B517-78964354EABA}" type="presParOf" srcId="{994C0ABD-B202-C44F-9C10-67779B95BCC9}" destId="{B89E06F9-A2F5-4E40-BE41-BDA2E0ABF220}" srcOrd="0" destOrd="0" presId="urn:microsoft.com/office/officeart/2005/8/layout/hierarchy1"/>
    <dgm:cxn modelId="{0CEDF4C8-3C90-1A45-AD17-AEF1C48B084A}" type="presParOf" srcId="{994C0ABD-B202-C44F-9C10-67779B95BCC9}" destId="{577E49C1-73C3-734E-B3D4-62D541BAE472}" srcOrd="1" destOrd="0" presId="urn:microsoft.com/office/officeart/2005/8/layout/hierarchy1"/>
    <dgm:cxn modelId="{0F13E6B3-386B-8C43-A443-C6F56F7370ED}" type="presParOf" srcId="{C007833F-AB4A-EB47-B977-65C2AC952298}" destId="{6C50987C-1CAF-C742-A398-A5BD99B6AE64}" srcOrd="1" destOrd="0" presId="urn:microsoft.com/office/officeart/2005/8/layout/hierarchy1"/>
    <dgm:cxn modelId="{C9357FFD-0BC1-4749-9B56-B14CA80DEACB}" type="presParOf" srcId="{C2B35C07-0F03-6142-8721-2D5F69BB8F8F}" destId="{6C51A26B-C1C5-7A42-9152-1A20DEF2A4AA}" srcOrd="4" destOrd="0" presId="urn:microsoft.com/office/officeart/2005/8/layout/hierarchy1"/>
    <dgm:cxn modelId="{58677DAF-A351-574D-B2E8-FAD3302A7615}" type="presParOf" srcId="{C2B35C07-0F03-6142-8721-2D5F69BB8F8F}" destId="{6C0EE450-BADA-E944-92C4-EBC146045BCF}" srcOrd="5" destOrd="0" presId="urn:microsoft.com/office/officeart/2005/8/layout/hierarchy1"/>
    <dgm:cxn modelId="{5E608765-063E-1B4A-A21B-E8532DA8FA17}" type="presParOf" srcId="{6C0EE450-BADA-E944-92C4-EBC146045BCF}" destId="{46FC3440-166D-0249-A72B-2DA8862D1920}" srcOrd="0" destOrd="0" presId="urn:microsoft.com/office/officeart/2005/8/layout/hierarchy1"/>
    <dgm:cxn modelId="{643169FA-71DC-D845-94C9-9B5478D3FA57}" type="presParOf" srcId="{46FC3440-166D-0249-A72B-2DA8862D1920}" destId="{461E2CEB-58FD-4744-83CC-FED814CEA5CB}" srcOrd="0" destOrd="0" presId="urn:microsoft.com/office/officeart/2005/8/layout/hierarchy1"/>
    <dgm:cxn modelId="{7AAA70EF-3D04-4547-8BB4-5916BE33A53C}" type="presParOf" srcId="{46FC3440-166D-0249-A72B-2DA8862D1920}" destId="{198FBE61-0E33-4049-AD43-92BE20848094}" srcOrd="1" destOrd="0" presId="urn:microsoft.com/office/officeart/2005/8/layout/hierarchy1"/>
    <dgm:cxn modelId="{35FCE617-21BE-554A-A94D-DDCF9C755202}" type="presParOf" srcId="{6C0EE450-BADA-E944-92C4-EBC146045BCF}" destId="{A586EA08-8536-474E-885D-0C450A3DF8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289F49-0A88-4342-A0A3-7E381B823DBC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E90F1D-DF26-4AA0-BDE0-9F4BF6AA3657}">
      <dgm:prSet/>
      <dgm:spPr/>
      <dgm:t>
        <a:bodyPr/>
        <a:lstStyle/>
        <a:p>
          <a:r>
            <a:rPr lang="sv-SE" i="1" noProof="0" dirty="0"/>
            <a:t>Stilfigurer </a:t>
          </a:r>
          <a:r>
            <a:rPr lang="sv-SE" noProof="0" dirty="0"/>
            <a:t>är ett sätt att måla upp mer nyansrika bilder.</a:t>
          </a:r>
        </a:p>
      </dgm:t>
    </dgm:pt>
    <dgm:pt modelId="{779C7108-3008-4F47-B215-955F6467B81E}" type="parTrans" cxnId="{791B5EF6-F3B4-4290-B051-94737DBEB910}">
      <dgm:prSet/>
      <dgm:spPr/>
      <dgm:t>
        <a:bodyPr/>
        <a:lstStyle/>
        <a:p>
          <a:endParaRPr lang="en-US"/>
        </a:p>
      </dgm:t>
    </dgm:pt>
    <dgm:pt modelId="{E4AC7A37-7D17-4A7D-A739-A20FBDEC24F7}" type="sibTrans" cxnId="{791B5EF6-F3B4-4290-B051-94737DBEB910}">
      <dgm:prSet phldrT="1" phldr="0"/>
      <dgm:spPr/>
      <dgm:t>
        <a:bodyPr/>
        <a:lstStyle/>
        <a:p>
          <a:r>
            <a:rPr lang="en-US"/>
            <a:t>1</a:t>
          </a:r>
          <a:endParaRPr lang="en-US" dirty="0"/>
        </a:p>
      </dgm:t>
    </dgm:pt>
    <dgm:pt modelId="{09385F0C-638C-4ABF-A5FF-B1BBC3D33802}">
      <dgm:prSet/>
      <dgm:spPr/>
      <dgm:t>
        <a:bodyPr/>
        <a:lstStyle/>
        <a:p>
          <a:r>
            <a:rPr lang="sv-SE" i="1" noProof="0" dirty="0"/>
            <a:t>Metaforer</a:t>
          </a:r>
          <a:r>
            <a:rPr lang="sv-SE" noProof="0" dirty="0"/>
            <a:t>: bilder som egentligen föreställer något annat.</a:t>
          </a:r>
        </a:p>
      </dgm:t>
    </dgm:pt>
    <dgm:pt modelId="{FA34465B-8939-4ECE-AE26-485F4089A13D}" type="parTrans" cxnId="{5E9B81C6-8880-4081-BBBA-96F6D024FC21}">
      <dgm:prSet/>
      <dgm:spPr/>
      <dgm:t>
        <a:bodyPr/>
        <a:lstStyle/>
        <a:p>
          <a:endParaRPr lang="en-US"/>
        </a:p>
      </dgm:t>
    </dgm:pt>
    <dgm:pt modelId="{6F5D7973-025E-4917-88BA-9D8551EBA35D}" type="sibTrans" cxnId="{5E9B81C6-8880-4081-BBBA-96F6D024FC21}">
      <dgm:prSet phldrT="2" phldr="0"/>
      <dgm:spPr>
        <a:solidFill>
          <a:schemeClr val="accent5">
            <a:hueOff val="6371561"/>
            <a:satOff val="-13612"/>
            <a:lumOff val="-5686"/>
            <a:alpha val="60029"/>
          </a:schemeClr>
        </a:solidFill>
        <a:ln w="0">
          <a:solidFill>
            <a:schemeClr val="accent5">
              <a:hueOff val="6371561"/>
              <a:satOff val="-13612"/>
              <a:lumOff val="-5686"/>
              <a:alpha val="60375"/>
            </a:schemeClr>
          </a:solidFill>
        </a:ln>
      </dgm:spPr>
      <dgm:t>
        <a:bodyPr/>
        <a:lstStyle/>
        <a:p>
          <a:r>
            <a:rPr lang="en-US"/>
            <a:t>2</a:t>
          </a:r>
        </a:p>
      </dgm:t>
    </dgm:pt>
    <dgm:pt modelId="{64AE0474-2A47-4153-AC8A-B095EBF6FDC7}">
      <dgm:prSet/>
      <dgm:spPr/>
      <dgm:t>
        <a:bodyPr/>
        <a:lstStyle/>
        <a:p>
          <a:r>
            <a:rPr lang="sv-SE" i="1" noProof="0" dirty="0"/>
            <a:t>Liknelser</a:t>
          </a:r>
          <a:r>
            <a:rPr lang="sv-SE" noProof="0" dirty="0"/>
            <a:t>: att likna någonting vid någonting annat.</a:t>
          </a:r>
        </a:p>
      </dgm:t>
    </dgm:pt>
    <dgm:pt modelId="{7F266DD4-CC19-4703-959E-481439740155}" type="parTrans" cxnId="{72A840FB-4240-4AEE-A388-14C6B75067C1}">
      <dgm:prSet/>
      <dgm:spPr/>
      <dgm:t>
        <a:bodyPr/>
        <a:lstStyle/>
        <a:p>
          <a:endParaRPr lang="en-US"/>
        </a:p>
      </dgm:t>
    </dgm:pt>
    <dgm:pt modelId="{C358A210-1E35-43F9-ACEE-9DC168394C18}" type="sibTrans" cxnId="{72A840FB-4240-4AEE-A388-14C6B75067C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9936263-ACEC-43F3-82D6-D4F656830E03}">
      <dgm:prSet/>
      <dgm:spPr/>
      <dgm:t>
        <a:bodyPr/>
        <a:lstStyle/>
        <a:p>
          <a:r>
            <a:rPr lang="sv-SE" i="1" noProof="0" dirty="0"/>
            <a:t>Antiteser</a:t>
          </a:r>
          <a:r>
            <a:rPr lang="sv-SE" noProof="0" dirty="0"/>
            <a:t>: motsatspar, som livet och döden, kärlek och hat, sommar och vinter – alla blir de tydligare i sin kontur av att de kontrasteras mot sin motsats.</a:t>
          </a:r>
        </a:p>
      </dgm:t>
    </dgm:pt>
    <dgm:pt modelId="{669C24FC-8E53-44A4-BD88-C8A294D18021}" type="parTrans" cxnId="{F683CD49-D162-4780-B39A-DE2245A76E95}">
      <dgm:prSet/>
      <dgm:spPr/>
      <dgm:t>
        <a:bodyPr/>
        <a:lstStyle/>
        <a:p>
          <a:endParaRPr lang="en-US"/>
        </a:p>
      </dgm:t>
    </dgm:pt>
    <dgm:pt modelId="{0C8C89DB-ECF6-4D19-9C80-F8BA6F20816A}" type="sibTrans" cxnId="{F683CD49-D162-4780-B39A-DE2245A76E95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4D6B5C77-78E3-3944-825D-B695E402B1CA}" type="pres">
      <dgm:prSet presAssocID="{55289F49-0A88-4342-A0A3-7E381B823DBC}" presName="linearFlow" presStyleCnt="0">
        <dgm:presLayoutVars>
          <dgm:dir/>
          <dgm:animLvl val="lvl"/>
          <dgm:resizeHandles val="exact"/>
        </dgm:presLayoutVars>
      </dgm:prSet>
      <dgm:spPr/>
    </dgm:pt>
    <dgm:pt modelId="{B2D268EB-2128-3041-B672-CD845E7BD503}" type="pres">
      <dgm:prSet presAssocID="{BFE90F1D-DF26-4AA0-BDE0-9F4BF6AA3657}" presName="compositeNode" presStyleCnt="0"/>
      <dgm:spPr/>
    </dgm:pt>
    <dgm:pt modelId="{1E9AEE99-87FF-BF45-8352-AEAF8558A8F1}" type="pres">
      <dgm:prSet presAssocID="{BFE90F1D-DF26-4AA0-BDE0-9F4BF6AA365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5B576A8-DADF-F441-80F3-20C8059DEDCE}" type="pres">
      <dgm:prSet presAssocID="{BFE90F1D-DF26-4AA0-BDE0-9F4BF6AA3657}" presName="parSh" presStyleCnt="0"/>
      <dgm:spPr/>
    </dgm:pt>
    <dgm:pt modelId="{FDEA4659-FA17-1E44-8313-3327DA104DDF}" type="pres">
      <dgm:prSet presAssocID="{BFE90F1D-DF26-4AA0-BDE0-9F4BF6AA3657}" presName="lineNode" presStyleLbl="alignAccFollowNode1" presStyleIdx="0" presStyleCnt="12"/>
      <dgm:spPr/>
    </dgm:pt>
    <dgm:pt modelId="{7A24869E-4081-CF43-978F-EAD894D93113}" type="pres">
      <dgm:prSet presAssocID="{BFE90F1D-DF26-4AA0-BDE0-9F4BF6AA3657}" presName="lineArrowNode" presStyleLbl="alignAccFollowNode1" presStyleIdx="1" presStyleCnt="12"/>
      <dgm:spPr/>
    </dgm:pt>
    <dgm:pt modelId="{1CF1A188-F102-6E48-89A0-F5A320F4485E}" type="pres">
      <dgm:prSet presAssocID="{E4AC7A37-7D17-4A7D-A739-A20FBDEC24F7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FBE78BD7-FCDC-1C43-B380-E1FFD1AD6699}" type="pres">
      <dgm:prSet presAssocID="{E4AC7A37-7D17-4A7D-A739-A20FBDEC24F7}" presName="spacerBetweenCircleAndCallout" presStyleCnt="0">
        <dgm:presLayoutVars/>
      </dgm:prSet>
      <dgm:spPr/>
    </dgm:pt>
    <dgm:pt modelId="{97083522-8C88-8944-AF37-1686BFF0CF83}" type="pres">
      <dgm:prSet presAssocID="{BFE90F1D-DF26-4AA0-BDE0-9F4BF6AA3657}" presName="nodeText" presStyleLbl="alignAccFollowNode1" presStyleIdx="2" presStyleCnt="12">
        <dgm:presLayoutVars>
          <dgm:bulletEnabled val="1"/>
        </dgm:presLayoutVars>
      </dgm:prSet>
      <dgm:spPr/>
    </dgm:pt>
    <dgm:pt modelId="{8ED56454-7B89-3140-A280-A2369D71969C}" type="pres">
      <dgm:prSet presAssocID="{E4AC7A37-7D17-4A7D-A739-A20FBDEC24F7}" presName="sibTransComposite" presStyleCnt="0"/>
      <dgm:spPr/>
    </dgm:pt>
    <dgm:pt modelId="{BD0DA5B1-09DA-5A4D-87E4-16AB1431CDD8}" type="pres">
      <dgm:prSet presAssocID="{09385F0C-638C-4ABF-A5FF-B1BBC3D33802}" presName="compositeNode" presStyleCnt="0"/>
      <dgm:spPr/>
    </dgm:pt>
    <dgm:pt modelId="{F27D9966-CBB5-1F4B-ABEE-EB099A519985}" type="pres">
      <dgm:prSet presAssocID="{09385F0C-638C-4ABF-A5FF-B1BBC3D3380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09E59B6-A50C-D94D-A92C-4F45FFED2EE4}" type="pres">
      <dgm:prSet presAssocID="{09385F0C-638C-4ABF-A5FF-B1BBC3D33802}" presName="parSh" presStyleCnt="0"/>
      <dgm:spPr/>
    </dgm:pt>
    <dgm:pt modelId="{C8DA7E32-1D81-8E4A-9274-28B09502B388}" type="pres">
      <dgm:prSet presAssocID="{09385F0C-638C-4ABF-A5FF-B1BBC3D33802}" presName="lineNode" presStyleLbl="alignAccFollowNode1" presStyleIdx="3" presStyleCnt="12"/>
      <dgm:spPr/>
    </dgm:pt>
    <dgm:pt modelId="{92402D6F-8BEA-324D-882A-444D31A57A23}" type="pres">
      <dgm:prSet presAssocID="{09385F0C-638C-4ABF-A5FF-B1BBC3D33802}" presName="lineArrowNode" presStyleLbl="alignAccFollowNode1" presStyleIdx="4" presStyleCnt="12"/>
      <dgm:spPr/>
    </dgm:pt>
    <dgm:pt modelId="{6DE1DB23-E192-FE41-A4FD-DD912F762D4E}" type="pres">
      <dgm:prSet presAssocID="{6F5D7973-025E-4917-88BA-9D8551EBA35D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EFF298C1-DFCF-854E-A4AB-EFC1ED9F26EC}" type="pres">
      <dgm:prSet presAssocID="{6F5D7973-025E-4917-88BA-9D8551EBA35D}" presName="spacerBetweenCircleAndCallout" presStyleCnt="0">
        <dgm:presLayoutVars/>
      </dgm:prSet>
      <dgm:spPr/>
    </dgm:pt>
    <dgm:pt modelId="{0D21B5DA-79B8-B145-B499-448B349AB7A7}" type="pres">
      <dgm:prSet presAssocID="{09385F0C-638C-4ABF-A5FF-B1BBC3D33802}" presName="nodeText" presStyleLbl="alignAccFollowNode1" presStyleIdx="5" presStyleCnt="12">
        <dgm:presLayoutVars>
          <dgm:bulletEnabled val="1"/>
        </dgm:presLayoutVars>
      </dgm:prSet>
      <dgm:spPr/>
    </dgm:pt>
    <dgm:pt modelId="{9E6EE5BD-5611-0746-8852-14F2EAF80635}" type="pres">
      <dgm:prSet presAssocID="{6F5D7973-025E-4917-88BA-9D8551EBA35D}" presName="sibTransComposite" presStyleCnt="0"/>
      <dgm:spPr/>
    </dgm:pt>
    <dgm:pt modelId="{A7CE95D4-AFA9-6E4C-93B3-BAD998F13798}" type="pres">
      <dgm:prSet presAssocID="{64AE0474-2A47-4153-AC8A-B095EBF6FDC7}" presName="compositeNode" presStyleCnt="0"/>
      <dgm:spPr/>
    </dgm:pt>
    <dgm:pt modelId="{DD6787BC-8A8A-E34A-BE0F-0D1ED722FC84}" type="pres">
      <dgm:prSet presAssocID="{64AE0474-2A47-4153-AC8A-B095EBF6FDC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B786764-03BB-F944-88E6-06CE79F21C4D}" type="pres">
      <dgm:prSet presAssocID="{64AE0474-2A47-4153-AC8A-B095EBF6FDC7}" presName="parSh" presStyleCnt="0"/>
      <dgm:spPr/>
    </dgm:pt>
    <dgm:pt modelId="{9B0502EE-0945-234E-8D97-10C04F0B330C}" type="pres">
      <dgm:prSet presAssocID="{64AE0474-2A47-4153-AC8A-B095EBF6FDC7}" presName="lineNode" presStyleLbl="alignAccFollowNode1" presStyleIdx="6" presStyleCnt="12"/>
      <dgm:spPr/>
    </dgm:pt>
    <dgm:pt modelId="{6FB3302D-8A97-6E4E-B2DA-4023C6056FB0}" type="pres">
      <dgm:prSet presAssocID="{64AE0474-2A47-4153-AC8A-B095EBF6FDC7}" presName="lineArrowNode" presStyleLbl="alignAccFollowNode1" presStyleIdx="7" presStyleCnt="12"/>
      <dgm:spPr/>
    </dgm:pt>
    <dgm:pt modelId="{C25292F8-1FC9-264D-9674-F9AA1FB9EE3C}" type="pres">
      <dgm:prSet presAssocID="{C358A210-1E35-43F9-ACEE-9DC168394C18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40BABB68-619B-B54A-AD4C-CDDB2511B994}" type="pres">
      <dgm:prSet presAssocID="{C358A210-1E35-43F9-ACEE-9DC168394C18}" presName="spacerBetweenCircleAndCallout" presStyleCnt="0">
        <dgm:presLayoutVars/>
      </dgm:prSet>
      <dgm:spPr/>
    </dgm:pt>
    <dgm:pt modelId="{FBEE0757-77D6-934D-9F7C-E3E84E2F4115}" type="pres">
      <dgm:prSet presAssocID="{64AE0474-2A47-4153-AC8A-B095EBF6FDC7}" presName="nodeText" presStyleLbl="alignAccFollowNode1" presStyleIdx="8" presStyleCnt="12">
        <dgm:presLayoutVars>
          <dgm:bulletEnabled val="1"/>
        </dgm:presLayoutVars>
      </dgm:prSet>
      <dgm:spPr/>
    </dgm:pt>
    <dgm:pt modelId="{F416BBF6-96AE-EA49-83D6-70206D3B85A6}" type="pres">
      <dgm:prSet presAssocID="{C358A210-1E35-43F9-ACEE-9DC168394C18}" presName="sibTransComposite" presStyleCnt="0"/>
      <dgm:spPr/>
    </dgm:pt>
    <dgm:pt modelId="{30CC39F2-A578-5E4E-B7E8-646F002376C1}" type="pres">
      <dgm:prSet presAssocID="{69936263-ACEC-43F3-82D6-D4F656830E03}" presName="compositeNode" presStyleCnt="0"/>
      <dgm:spPr/>
    </dgm:pt>
    <dgm:pt modelId="{636B0F71-DCB6-DB4F-96CC-175EFDF7EA8A}" type="pres">
      <dgm:prSet presAssocID="{69936263-ACEC-43F3-82D6-D4F656830E0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999C9D9-D8B5-F044-80E2-A2C1FF4206D0}" type="pres">
      <dgm:prSet presAssocID="{69936263-ACEC-43F3-82D6-D4F656830E03}" presName="parSh" presStyleCnt="0"/>
      <dgm:spPr/>
    </dgm:pt>
    <dgm:pt modelId="{A6994211-C8A1-BF41-84A3-09EB06577EEE}" type="pres">
      <dgm:prSet presAssocID="{69936263-ACEC-43F3-82D6-D4F656830E03}" presName="lineNode" presStyleLbl="alignAccFollowNode1" presStyleIdx="9" presStyleCnt="12"/>
      <dgm:spPr/>
    </dgm:pt>
    <dgm:pt modelId="{2B831EB8-68C3-DB4F-B245-9A782867FC48}" type="pres">
      <dgm:prSet presAssocID="{69936263-ACEC-43F3-82D6-D4F656830E03}" presName="lineArrowNode" presStyleLbl="alignAccFollowNode1" presStyleIdx="10" presStyleCnt="12"/>
      <dgm:spPr/>
    </dgm:pt>
    <dgm:pt modelId="{17B103D7-55FE-984C-A1A0-35E68575BE5F}" type="pres">
      <dgm:prSet presAssocID="{0C8C89DB-ECF6-4D19-9C80-F8BA6F20816A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A44FF913-D0E5-9C44-9A70-DD6A44F57F10}" type="pres">
      <dgm:prSet presAssocID="{0C8C89DB-ECF6-4D19-9C80-F8BA6F20816A}" presName="spacerBetweenCircleAndCallout" presStyleCnt="0">
        <dgm:presLayoutVars/>
      </dgm:prSet>
      <dgm:spPr/>
    </dgm:pt>
    <dgm:pt modelId="{A296A41A-B0D4-AB49-BFAA-A4E9BA46BDC0}" type="pres">
      <dgm:prSet presAssocID="{69936263-ACEC-43F3-82D6-D4F656830E03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31F2D128-A1C0-4846-842C-9106C9155B56}" type="presOf" srcId="{64AE0474-2A47-4153-AC8A-B095EBF6FDC7}" destId="{FBEE0757-77D6-934D-9F7C-E3E84E2F4115}" srcOrd="0" destOrd="0" presId="urn:microsoft.com/office/officeart/2016/7/layout/LinearArrowProcessNumbered"/>
    <dgm:cxn modelId="{E367A42B-9C84-354B-9E9D-FFD19D3B77D4}" type="presOf" srcId="{55289F49-0A88-4342-A0A3-7E381B823DBC}" destId="{4D6B5C77-78E3-3944-825D-B695E402B1CA}" srcOrd="0" destOrd="0" presId="urn:microsoft.com/office/officeart/2016/7/layout/LinearArrowProcessNumbered"/>
    <dgm:cxn modelId="{F683CD49-D162-4780-B39A-DE2245A76E95}" srcId="{55289F49-0A88-4342-A0A3-7E381B823DBC}" destId="{69936263-ACEC-43F3-82D6-D4F656830E03}" srcOrd="3" destOrd="0" parTransId="{669C24FC-8E53-44A4-BD88-C8A294D18021}" sibTransId="{0C8C89DB-ECF6-4D19-9C80-F8BA6F20816A}"/>
    <dgm:cxn modelId="{8A135758-4225-874D-AF12-492ACDD32DFA}" type="presOf" srcId="{69936263-ACEC-43F3-82D6-D4F656830E03}" destId="{A296A41A-B0D4-AB49-BFAA-A4E9BA46BDC0}" srcOrd="0" destOrd="0" presId="urn:microsoft.com/office/officeart/2016/7/layout/LinearArrowProcessNumbered"/>
    <dgm:cxn modelId="{FFEDE87D-B28A-F64A-9172-8245E5903BB0}" type="presOf" srcId="{09385F0C-638C-4ABF-A5FF-B1BBC3D33802}" destId="{0D21B5DA-79B8-B145-B499-448B349AB7A7}" srcOrd="0" destOrd="0" presId="urn:microsoft.com/office/officeart/2016/7/layout/LinearArrowProcessNumbered"/>
    <dgm:cxn modelId="{36751796-5C14-9946-BD03-6BFFEF1C0C4B}" type="presOf" srcId="{C358A210-1E35-43F9-ACEE-9DC168394C18}" destId="{C25292F8-1FC9-264D-9674-F9AA1FB9EE3C}" srcOrd="0" destOrd="0" presId="urn:microsoft.com/office/officeart/2016/7/layout/LinearArrowProcessNumbered"/>
    <dgm:cxn modelId="{4C9E799B-26F6-BE42-B9F7-FD0B2777CD82}" type="presOf" srcId="{BFE90F1D-DF26-4AA0-BDE0-9F4BF6AA3657}" destId="{97083522-8C88-8944-AF37-1686BFF0CF83}" srcOrd="0" destOrd="0" presId="urn:microsoft.com/office/officeart/2016/7/layout/LinearArrowProcessNumbered"/>
    <dgm:cxn modelId="{4A5271B6-B1B3-0D40-A227-6A25BDDA2A56}" type="presOf" srcId="{E4AC7A37-7D17-4A7D-A739-A20FBDEC24F7}" destId="{1CF1A188-F102-6E48-89A0-F5A320F4485E}" srcOrd="0" destOrd="0" presId="urn:microsoft.com/office/officeart/2016/7/layout/LinearArrowProcessNumbered"/>
    <dgm:cxn modelId="{5E9B81C6-8880-4081-BBBA-96F6D024FC21}" srcId="{55289F49-0A88-4342-A0A3-7E381B823DBC}" destId="{09385F0C-638C-4ABF-A5FF-B1BBC3D33802}" srcOrd="1" destOrd="0" parTransId="{FA34465B-8939-4ECE-AE26-485F4089A13D}" sibTransId="{6F5D7973-025E-4917-88BA-9D8551EBA35D}"/>
    <dgm:cxn modelId="{8935ADD1-2BAD-DC46-BC42-1E78C7B2C6C0}" type="presOf" srcId="{0C8C89DB-ECF6-4D19-9C80-F8BA6F20816A}" destId="{17B103D7-55FE-984C-A1A0-35E68575BE5F}" srcOrd="0" destOrd="0" presId="urn:microsoft.com/office/officeart/2016/7/layout/LinearArrowProcessNumbered"/>
    <dgm:cxn modelId="{FE3EF7DC-FD3B-ED43-AE55-A71DEF8C1F4F}" type="presOf" srcId="{6F5D7973-025E-4917-88BA-9D8551EBA35D}" destId="{6DE1DB23-E192-FE41-A4FD-DD912F762D4E}" srcOrd="0" destOrd="0" presId="urn:microsoft.com/office/officeart/2016/7/layout/LinearArrowProcessNumbered"/>
    <dgm:cxn modelId="{791B5EF6-F3B4-4290-B051-94737DBEB910}" srcId="{55289F49-0A88-4342-A0A3-7E381B823DBC}" destId="{BFE90F1D-DF26-4AA0-BDE0-9F4BF6AA3657}" srcOrd="0" destOrd="0" parTransId="{779C7108-3008-4F47-B215-955F6467B81E}" sibTransId="{E4AC7A37-7D17-4A7D-A739-A20FBDEC24F7}"/>
    <dgm:cxn modelId="{72A840FB-4240-4AEE-A388-14C6B75067C1}" srcId="{55289F49-0A88-4342-A0A3-7E381B823DBC}" destId="{64AE0474-2A47-4153-AC8A-B095EBF6FDC7}" srcOrd="2" destOrd="0" parTransId="{7F266DD4-CC19-4703-959E-481439740155}" sibTransId="{C358A210-1E35-43F9-ACEE-9DC168394C18}"/>
    <dgm:cxn modelId="{3245194A-4BCE-7A40-98ED-4EB5C4830F31}" type="presParOf" srcId="{4D6B5C77-78E3-3944-825D-B695E402B1CA}" destId="{B2D268EB-2128-3041-B672-CD845E7BD503}" srcOrd="0" destOrd="0" presId="urn:microsoft.com/office/officeart/2016/7/layout/LinearArrowProcessNumbered"/>
    <dgm:cxn modelId="{25BD30E5-0303-194A-BD82-3C747F7615A6}" type="presParOf" srcId="{B2D268EB-2128-3041-B672-CD845E7BD503}" destId="{1E9AEE99-87FF-BF45-8352-AEAF8558A8F1}" srcOrd="0" destOrd="0" presId="urn:microsoft.com/office/officeart/2016/7/layout/LinearArrowProcessNumbered"/>
    <dgm:cxn modelId="{9666FA3C-4BE2-644B-B29C-751A6842B8D5}" type="presParOf" srcId="{B2D268EB-2128-3041-B672-CD845E7BD503}" destId="{A5B576A8-DADF-F441-80F3-20C8059DEDCE}" srcOrd="1" destOrd="0" presId="urn:microsoft.com/office/officeart/2016/7/layout/LinearArrowProcessNumbered"/>
    <dgm:cxn modelId="{6B94E312-F59E-5C4F-B18E-4F8DA03F3A99}" type="presParOf" srcId="{A5B576A8-DADF-F441-80F3-20C8059DEDCE}" destId="{FDEA4659-FA17-1E44-8313-3327DA104DDF}" srcOrd="0" destOrd="0" presId="urn:microsoft.com/office/officeart/2016/7/layout/LinearArrowProcessNumbered"/>
    <dgm:cxn modelId="{7B1EFE35-0BF8-9D49-AD25-FDDC76D4EB6C}" type="presParOf" srcId="{A5B576A8-DADF-F441-80F3-20C8059DEDCE}" destId="{7A24869E-4081-CF43-978F-EAD894D93113}" srcOrd="1" destOrd="0" presId="urn:microsoft.com/office/officeart/2016/7/layout/LinearArrowProcessNumbered"/>
    <dgm:cxn modelId="{EA0198BA-FC7A-FA4B-ABF4-F87DDEE7EB8F}" type="presParOf" srcId="{A5B576A8-DADF-F441-80F3-20C8059DEDCE}" destId="{1CF1A188-F102-6E48-89A0-F5A320F4485E}" srcOrd="2" destOrd="0" presId="urn:microsoft.com/office/officeart/2016/7/layout/LinearArrowProcessNumbered"/>
    <dgm:cxn modelId="{3605ECFF-8E2D-7843-9AFB-EAA5346F9336}" type="presParOf" srcId="{A5B576A8-DADF-F441-80F3-20C8059DEDCE}" destId="{FBE78BD7-FCDC-1C43-B380-E1FFD1AD6699}" srcOrd="3" destOrd="0" presId="urn:microsoft.com/office/officeart/2016/7/layout/LinearArrowProcessNumbered"/>
    <dgm:cxn modelId="{ABED9F92-93D6-A743-B74B-0DB867D0EE85}" type="presParOf" srcId="{B2D268EB-2128-3041-B672-CD845E7BD503}" destId="{97083522-8C88-8944-AF37-1686BFF0CF83}" srcOrd="2" destOrd="0" presId="urn:microsoft.com/office/officeart/2016/7/layout/LinearArrowProcessNumbered"/>
    <dgm:cxn modelId="{248CCDAE-F327-5F4E-A697-7E535E65A350}" type="presParOf" srcId="{4D6B5C77-78E3-3944-825D-B695E402B1CA}" destId="{8ED56454-7B89-3140-A280-A2369D71969C}" srcOrd="1" destOrd="0" presId="urn:microsoft.com/office/officeart/2016/7/layout/LinearArrowProcessNumbered"/>
    <dgm:cxn modelId="{6DD6BE50-D9DF-E349-A5CD-14BBBC2E88A4}" type="presParOf" srcId="{4D6B5C77-78E3-3944-825D-B695E402B1CA}" destId="{BD0DA5B1-09DA-5A4D-87E4-16AB1431CDD8}" srcOrd="2" destOrd="0" presId="urn:microsoft.com/office/officeart/2016/7/layout/LinearArrowProcessNumbered"/>
    <dgm:cxn modelId="{351E0458-90C0-874E-8536-5A555EFCDD6E}" type="presParOf" srcId="{BD0DA5B1-09DA-5A4D-87E4-16AB1431CDD8}" destId="{F27D9966-CBB5-1F4B-ABEE-EB099A519985}" srcOrd="0" destOrd="0" presId="urn:microsoft.com/office/officeart/2016/7/layout/LinearArrowProcessNumbered"/>
    <dgm:cxn modelId="{04E9D25C-7EAD-2B47-A52A-FD687EFF4E11}" type="presParOf" srcId="{BD0DA5B1-09DA-5A4D-87E4-16AB1431CDD8}" destId="{309E59B6-A50C-D94D-A92C-4F45FFED2EE4}" srcOrd="1" destOrd="0" presId="urn:microsoft.com/office/officeart/2016/7/layout/LinearArrowProcessNumbered"/>
    <dgm:cxn modelId="{F20B5468-81AC-FF42-A588-C0258666071C}" type="presParOf" srcId="{309E59B6-A50C-D94D-A92C-4F45FFED2EE4}" destId="{C8DA7E32-1D81-8E4A-9274-28B09502B388}" srcOrd="0" destOrd="0" presId="urn:microsoft.com/office/officeart/2016/7/layout/LinearArrowProcessNumbered"/>
    <dgm:cxn modelId="{79EBE97C-AC48-D14F-B247-21840DF67577}" type="presParOf" srcId="{309E59B6-A50C-D94D-A92C-4F45FFED2EE4}" destId="{92402D6F-8BEA-324D-882A-444D31A57A23}" srcOrd="1" destOrd="0" presId="urn:microsoft.com/office/officeart/2016/7/layout/LinearArrowProcessNumbered"/>
    <dgm:cxn modelId="{37421877-CAA0-4F40-843F-A359B24E4E21}" type="presParOf" srcId="{309E59B6-A50C-D94D-A92C-4F45FFED2EE4}" destId="{6DE1DB23-E192-FE41-A4FD-DD912F762D4E}" srcOrd="2" destOrd="0" presId="urn:microsoft.com/office/officeart/2016/7/layout/LinearArrowProcessNumbered"/>
    <dgm:cxn modelId="{5D85AE7A-7E5F-F44A-A466-2A91CA8CDBE3}" type="presParOf" srcId="{309E59B6-A50C-D94D-A92C-4F45FFED2EE4}" destId="{EFF298C1-DFCF-854E-A4AB-EFC1ED9F26EC}" srcOrd="3" destOrd="0" presId="urn:microsoft.com/office/officeart/2016/7/layout/LinearArrowProcessNumbered"/>
    <dgm:cxn modelId="{179DFD79-958C-484D-A85D-FAC89AD69A99}" type="presParOf" srcId="{BD0DA5B1-09DA-5A4D-87E4-16AB1431CDD8}" destId="{0D21B5DA-79B8-B145-B499-448B349AB7A7}" srcOrd="2" destOrd="0" presId="urn:microsoft.com/office/officeart/2016/7/layout/LinearArrowProcessNumbered"/>
    <dgm:cxn modelId="{60FBA443-DCD5-124D-A27F-9C32D0E0482C}" type="presParOf" srcId="{4D6B5C77-78E3-3944-825D-B695E402B1CA}" destId="{9E6EE5BD-5611-0746-8852-14F2EAF80635}" srcOrd="3" destOrd="0" presId="urn:microsoft.com/office/officeart/2016/7/layout/LinearArrowProcessNumbered"/>
    <dgm:cxn modelId="{692F2F26-CA0E-F445-BC3A-012EE787F987}" type="presParOf" srcId="{4D6B5C77-78E3-3944-825D-B695E402B1CA}" destId="{A7CE95D4-AFA9-6E4C-93B3-BAD998F13798}" srcOrd="4" destOrd="0" presId="urn:microsoft.com/office/officeart/2016/7/layout/LinearArrowProcessNumbered"/>
    <dgm:cxn modelId="{C60AB133-9A79-6842-8BB5-3A36BE1823CA}" type="presParOf" srcId="{A7CE95D4-AFA9-6E4C-93B3-BAD998F13798}" destId="{DD6787BC-8A8A-E34A-BE0F-0D1ED722FC84}" srcOrd="0" destOrd="0" presId="urn:microsoft.com/office/officeart/2016/7/layout/LinearArrowProcessNumbered"/>
    <dgm:cxn modelId="{1E434FD6-9A9C-2B43-BB04-E7B8444387DD}" type="presParOf" srcId="{A7CE95D4-AFA9-6E4C-93B3-BAD998F13798}" destId="{AB786764-03BB-F944-88E6-06CE79F21C4D}" srcOrd="1" destOrd="0" presId="urn:microsoft.com/office/officeart/2016/7/layout/LinearArrowProcessNumbered"/>
    <dgm:cxn modelId="{E748F98D-46E5-884C-9018-591F1A49D617}" type="presParOf" srcId="{AB786764-03BB-F944-88E6-06CE79F21C4D}" destId="{9B0502EE-0945-234E-8D97-10C04F0B330C}" srcOrd="0" destOrd="0" presId="urn:microsoft.com/office/officeart/2016/7/layout/LinearArrowProcessNumbered"/>
    <dgm:cxn modelId="{D1B30753-56A3-B04B-8ECA-1626230FF179}" type="presParOf" srcId="{AB786764-03BB-F944-88E6-06CE79F21C4D}" destId="{6FB3302D-8A97-6E4E-B2DA-4023C6056FB0}" srcOrd="1" destOrd="0" presId="urn:microsoft.com/office/officeart/2016/7/layout/LinearArrowProcessNumbered"/>
    <dgm:cxn modelId="{9B6A1B7D-AEAD-1347-A7D1-600D0B256752}" type="presParOf" srcId="{AB786764-03BB-F944-88E6-06CE79F21C4D}" destId="{C25292F8-1FC9-264D-9674-F9AA1FB9EE3C}" srcOrd="2" destOrd="0" presId="urn:microsoft.com/office/officeart/2016/7/layout/LinearArrowProcessNumbered"/>
    <dgm:cxn modelId="{452F3C63-5CCB-E348-9121-0BACE5826F40}" type="presParOf" srcId="{AB786764-03BB-F944-88E6-06CE79F21C4D}" destId="{40BABB68-619B-B54A-AD4C-CDDB2511B994}" srcOrd="3" destOrd="0" presId="urn:microsoft.com/office/officeart/2016/7/layout/LinearArrowProcessNumbered"/>
    <dgm:cxn modelId="{63958E4C-9F37-D84E-842E-4D4BDA47892F}" type="presParOf" srcId="{A7CE95D4-AFA9-6E4C-93B3-BAD998F13798}" destId="{FBEE0757-77D6-934D-9F7C-E3E84E2F4115}" srcOrd="2" destOrd="0" presId="urn:microsoft.com/office/officeart/2016/7/layout/LinearArrowProcessNumbered"/>
    <dgm:cxn modelId="{BF997C0B-18D0-554A-A7C8-D7586B38280D}" type="presParOf" srcId="{4D6B5C77-78E3-3944-825D-B695E402B1CA}" destId="{F416BBF6-96AE-EA49-83D6-70206D3B85A6}" srcOrd="5" destOrd="0" presId="urn:microsoft.com/office/officeart/2016/7/layout/LinearArrowProcessNumbered"/>
    <dgm:cxn modelId="{009082ED-629C-6749-B298-57DC937588A7}" type="presParOf" srcId="{4D6B5C77-78E3-3944-825D-B695E402B1CA}" destId="{30CC39F2-A578-5E4E-B7E8-646F002376C1}" srcOrd="6" destOrd="0" presId="urn:microsoft.com/office/officeart/2016/7/layout/LinearArrowProcessNumbered"/>
    <dgm:cxn modelId="{99250392-7937-504A-9236-E05A89F03D75}" type="presParOf" srcId="{30CC39F2-A578-5E4E-B7E8-646F002376C1}" destId="{636B0F71-DCB6-DB4F-96CC-175EFDF7EA8A}" srcOrd="0" destOrd="0" presId="urn:microsoft.com/office/officeart/2016/7/layout/LinearArrowProcessNumbered"/>
    <dgm:cxn modelId="{21D6BF7B-F4EE-204F-81EF-1B61156D0B60}" type="presParOf" srcId="{30CC39F2-A578-5E4E-B7E8-646F002376C1}" destId="{E999C9D9-D8B5-F044-80E2-A2C1FF4206D0}" srcOrd="1" destOrd="0" presId="urn:microsoft.com/office/officeart/2016/7/layout/LinearArrowProcessNumbered"/>
    <dgm:cxn modelId="{080BC632-AC13-8D48-97D9-A6F62093EEE3}" type="presParOf" srcId="{E999C9D9-D8B5-F044-80E2-A2C1FF4206D0}" destId="{A6994211-C8A1-BF41-84A3-09EB06577EEE}" srcOrd="0" destOrd="0" presId="urn:microsoft.com/office/officeart/2016/7/layout/LinearArrowProcessNumbered"/>
    <dgm:cxn modelId="{3DA962BF-A036-E441-BBE0-0CD78609A3B2}" type="presParOf" srcId="{E999C9D9-D8B5-F044-80E2-A2C1FF4206D0}" destId="{2B831EB8-68C3-DB4F-B245-9A782867FC48}" srcOrd="1" destOrd="0" presId="urn:microsoft.com/office/officeart/2016/7/layout/LinearArrowProcessNumbered"/>
    <dgm:cxn modelId="{4FF5A202-3151-D546-9BB5-515B21B0812A}" type="presParOf" srcId="{E999C9D9-D8B5-F044-80E2-A2C1FF4206D0}" destId="{17B103D7-55FE-984C-A1A0-35E68575BE5F}" srcOrd="2" destOrd="0" presId="urn:microsoft.com/office/officeart/2016/7/layout/LinearArrowProcessNumbered"/>
    <dgm:cxn modelId="{0DDECB6F-AD79-DB45-A27B-6B662BDEACEF}" type="presParOf" srcId="{E999C9D9-D8B5-F044-80E2-A2C1FF4206D0}" destId="{A44FF913-D0E5-9C44-9A70-DD6A44F57F10}" srcOrd="3" destOrd="0" presId="urn:microsoft.com/office/officeart/2016/7/layout/LinearArrowProcessNumbered"/>
    <dgm:cxn modelId="{98345240-C772-3A48-9DF3-6E1590064797}" type="presParOf" srcId="{30CC39F2-A578-5E4E-B7E8-646F002376C1}" destId="{A296A41A-B0D4-AB49-BFAA-A4E9BA46BDC0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C5CAE6-2F71-4E0B-88D8-0F1B8881C5E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B78DFEB-4169-4886-A95B-8286AC7F42D2}">
      <dgm:prSet/>
      <dgm:spPr/>
      <dgm:t>
        <a:bodyPr/>
        <a:lstStyle/>
        <a:p>
          <a:r>
            <a:rPr lang="en-US"/>
            <a:t>All lyrik har någon sorts kärna, någonting centralt som dikten handlar om.</a:t>
          </a:r>
        </a:p>
      </dgm:t>
    </dgm:pt>
    <dgm:pt modelId="{64ADF34B-BAFE-4122-A58D-D3048DC75347}" type="parTrans" cxnId="{BFD504D8-466B-4B23-B4A7-5118FBC7CD75}">
      <dgm:prSet/>
      <dgm:spPr/>
      <dgm:t>
        <a:bodyPr/>
        <a:lstStyle/>
        <a:p>
          <a:endParaRPr lang="en-US"/>
        </a:p>
      </dgm:t>
    </dgm:pt>
    <dgm:pt modelId="{DE9C5D40-C384-42C6-9556-479E1C1EBB36}" type="sibTrans" cxnId="{BFD504D8-466B-4B23-B4A7-5118FBC7CD75}">
      <dgm:prSet/>
      <dgm:spPr/>
      <dgm:t>
        <a:bodyPr/>
        <a:lstStyle/>
        <a:p>
          <a:endParaRPr lang="en-US"/>
        </a:p>
      </dgm:t>
    </dgm:pt>
    <dgm:pt modelId="{A75379E9-FB8B-41AD-B8C2-CD16E9528629}">
      <dgm:prSet/>
      <dgm:spPr/>
      <dgm:t>
        <a:bodyPr/>
        <a:lstStyle/>
        <a:p>
          <a:r>
            <a:rPr lang="en-US"/>
            <a:t>Ett sätt att komma åt kärnan är att undersöka diktens </a:t>
          </a:r>
          <a:r>
            <a:rPr lang="en-US" i="1"/>
            <a:t>teman</a:t>
          </a:r>
          <a:r>
            <a:rPr lang="en-US"/>
            <a:t>, det vill säga vilka stora och allmänmänskliga ämnen som behandlas i den.</a:t>
          </a:r>
        </a:p>
      </dgm:t>
    </dgm:pt>
    <dgm:pt modelId="{2A4F6247-08A8-4E18-8F8A-9ED02B5DCB6E}" type="parTrans" cxnId="{9A68EF3C-CFC3-4EE4-AA19-DA328B974ACE}">
      <dgm:prSet/>
      <dgm:spPr/>
      <dgm:t>
        <a:bodyPr/>
        <a:lstStyle/>
        <a:p>
          <a:endParaRPr lang="en-US"/>
        </a:p>
      </dgm:t>
    </dgm:pt>
    <dgm:pt modelId="{C54F2FE9-605F-4F80-B817-D1B419E05859}" type="sibTrans" cxnId="{9A68EF3C-CFC3-4EE4-AA19-DA328B974ACE}">
      <dgm:prSet/>
      <dgm:spPr/>
      <dgm:t>
        <a:bodyPr/>
        <a:lstStyle/>
        <a:p>
          <a:endParaRPr lang="en-US"/>
        </a:p>
      </dgm:t>
    </dgm:pt>
    <dgm:pt modelId="{D50D4165-7378-4D42-A633-B0A50474F509}">
      <dgm:prSet/>
      <dgm:spPr/>
      <dgm:t>
        <a:bodyPr/>
        <a:lstStyle/>
        <a:p>
          <a:r>
            <a:rPr lang="en-US"/>
            <a:t>I det här momentet kommer du att få läsa och analysera tre dikter av tre olika författare som alla behandlar gemensamma teman.</a:t>
          </a:r>
        </a:p>
      </dgm:t>
    </dgm:pt>
    <dgm:pt modelId="{27D31BFF-1E4F-42E1-A83C-E797B50E0B83}" type="parTrans" cxnId="{1F9EFAA5-37B9-4748-BD60-8253ACD21440}">
      <dgm:prSet/>
      <dgm:spPr/>
      <dgm:t>
        <a:bodyPr/>
        <a:lstStyle/>
        <a:p>
          <a:endParaRPr lang="en-US"/>
        </a:p>
      </dgm:t>
    </dgm:pt>
    <dgm:pt modelId="{BFF5F13F-ECFF-4A82-A15A-002C22603E4E}" type="sibTrans" cxnId="{1F9EFAA5-37B9-4748-BD60-8253ACD21440}">
      <dgm:prSet/>
      <dgm:spPr/>
      <dgm:t>
        <a:bodyPr/>
        <a:lstStyle/>
        <a:p>
          <a:endParaRPr lang="en-US"/>
        </a:p>
      </dgm:t>
    </dgm:pt>
    <dgm:pt modelId="{6DC0406F-494D-4FE1-A294-C27960E2A484}" type="pres">
      <dgm:prSet presAssocID="{7EC5CAE6-2F71-4E0B-88D8-0F1B8881C5EC}" presName="root" presStyleCnt="0">
        <dgm:presLayoutVars>
          <dgm:dir/>
          <dgm:resizeHandles val="exact"/>
        </dgm:presLayoutVars>
      </dgm:prSet>
      <dgm:spPr/>
    </dgm:pt>
    <dgm:pt modelId="{B631DC26-7CD5-4130-95BE-84EB143F9BD5}" type="pres">
      <dgm:prSet presAssocID="{EB78DFEB-4169-4886-A95B-8286AC7F42D2}" presName="compNode" presStyleCnt="0"/>
      <dgm:spPr/>
    </dgm:pt>
    <dgm:pt modelId="{8FFE2B31-2023-4988-A1D9-F6EDBCF5CC91}" type="pres">
      <dgm:prSet presAssocID="{EB78DFEB-4169-4886-A95B-8286AC7F42D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rånkopplad"/>
        </a:ext>
      </dgm:extLst>
    </dgm:pt>
    <dgm:pt modelId="{F71D1541-B643-4D1C-AA81-D878B5E18731}" type="pres">
      <dgm:prSet presAssocID="{EB78DFEB-4169-4886-A95B-8286AC7F42D2}" presName="spaceRect" presStyleCnt="0"/>
      <dgm:spPr/>
    </dgm:pt>
    <dgm:pt modelId="{489C32FC-4A07-4579-8ED6-FA4DFF52CE1B}" type="pres">
      <dgm:prSet presAssocID="{EB78DFEB-4169-4886-A95B-8286AC7F42D2}" presName="textRect" presStyleLbl="revTx" presStyleIdx="0" presStyleCnt="3">
        <dgm:presLayoutVars>
          <dgm:chMax val="1"/>
          <dgm:chPref val="1"/>
        </dgm:presLayoutVars>
      </dgm:prSet>
      <dgm:spPr/>
    </dgm:pt>
    <dgm:pt modelId="{EC76C43D-8689-4F74-BE16-3ADDB0451EE3}" type="pres">
      <dgm:prSet presAssocID="{DE9C5D40-C384-42C6-9556-479E1C1EBB36}" presName="sibTrans" presStyleCnt="0"/>
      <dgm:spPr/>
    </dgm:pt>
    <dgm:pt modelId="{80AD3074-42B9-4F7B-9647-748620B9ACB8}" type="pres">
      <dgm:prSet presAssocID="{A75379E9-FB8B-41AD-B8C2-CD16E9528629}" presName="compNode" presStyleCnt="0"/>
      <dgm:spPr/>
    </dgm:pt>
    <dgm:pt modelId="{A46C1D60-FE3E-4869-AEF9-1F23FF05CE90}" type="pres">
      <dgm:prSet presAssocID="{A75379E9-FB8B-41AD-B8C2-CD16E952862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8FBB4BA8-36BD-4A19-9D6A-DF60CE835200}" type="pres">
      <dgm:prSet presAssocID="{A75379E9-FB8B-41AD-B8C2-CD16E9528629}" presName="spaceRect" presStyleCnt="0"/>
      <dgm:spPr/>
    </dgm:pt>
    <dgm:pt modelId="{FD02C095-BC44-41CB-AA3D-8E4F20239D98}" type="pres">
      <dgm:prSet presAssocID="{A75379E9-FB8B-41AD-B8C2-CD16E9528629}" presName="textRect" presStyleLbl="revTx" presStyleIdx="1" presStyleCnt="3">
        <dgm:presLayoutVars>
          <dgm:chMax val="1"/>
          <dgm:chPref val="1"/>
        </dgm:presLayoutVars>
      </dgm:prSet>
      <dgm:spPr/>
    </dgm:pt>
    <dgm:pt modelId="{74126228-DC25-45DE-91BE-EE4713C71C02}" type="pres">
      <dgm:prSet presAssocID="{C54F2FE9-605F-4F80-B817-D1B419E05859}" presName="sibTrans" presStyleCnt="0"/>
      <dgm:spPr/>
    </dgm:pt>
    <dgm:pt modelId="{D4B35340-28DE-4D50-8731-FA2F0206240E}" type="pres">
      <dgm:prSet presAssocID="{D50D4165-7378-4D42-A633-B0A50474F509}" presName="compNode" presStyleCnt="0"/>
      <dgm:spPr/>
    </dgm:pt>
    <dgm:pt modelId="{CE405402-C2EA-4FE6-B356-8B224A084F79}" type="pres">
      <dgm:prSet presAssocID="{D50D4165-7378-4D42-A633-B0A50474F50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75ABCBCA-536F-4E84-AF12-9A0E9E4E27BD}" type="pres">
      <dgm:prSet presAssocID="{D50D4165-7378-4D42-A633-B0A50474F509}" presName="spaceRect" presStyleCnt="0"/>
      <dgm:spPr/>
    </dgm:pt>
    <dgm:pt modelId="{C01545F2-B9B5-4F78-A9E7-B96F98CE71B5}" type="pres">
      <dgm:prSet presAssocID="{D50D4165-7378-4D42-A633-B0A50474F50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A68EF3C-CFC3-4EE4-AA19-DA328B974ACE}" srcId="{7EC5CAE6-2F71-4E0B-88D8-0F1B8881C5EC}" destId="{A75379E9-FB8B-41AD-B8C2-CD16E9528629}" srcOrd="1" destOrd="0" parTransId="{2A4F6247-08A8-4E18-8F8A-9ED02B5DCB6E}" sibTransId="{C54F2FE9-605F-4F80-B817-D1B419E05859}"/>
    <dgm:cxn modelId="{25188B46-E078-4373-8624-AD74E96FD411}" type="presOf" srcId="{A75379E9-FB8B-41AD-B8C2-CD16E9528629}" destId="{FD02C095-BC44-41CB-AA3D-8E4F20239D98}" srcOrd="0" destOrd="0" presId="urn:microsoft.com/office/officeart/2018/2/layout/IconLabelList"/>
    <dgm:cxn modelId="{1F9EFAA5-37B9-4748-BD60-8253ACD21440}" srcId="{7EC5CAE6-2F71-4E0B-88D8-0F1B8881C5EC}" destId="{D50D4165-7378-4D42-A633-B0A50474F509}" srcOrd="2" destOrd="0" parTransId="{27D31BFF-1E4F-42E1-A83C-E797B50E0B83}" sibTransId="{BFF5F13F-ECFF-4A82-A15A-002C22603E4E}"/>
    <dgm:cxn modelId="{1AE4D1B3-5CD5-4DFC-BAD2-60A400B6BD4E}" type="presOf" srcId="{D50D4165-7378-4D42-A633-B0A50474F509}" destId="{C01545F2-B9B5-4F78-A9E7-B96F98CE71B5}" srcOrd="0" destOrd="0" presId="urn:microsoft.com/office/officeart/2018/2/layout/IconLabelList"/>
    <dgm:cxn modelId="{BFD504D8-466B-4B23-B4A7-5118FBC7CD75}" srcId="{7EC5CAE6-2F71-4E0B-88D8-0F1B8881C5EC}" destId="{EB78DFEB-4169-4886-A95B-8286AC7F42D2}" srcOrd="0" destOrd="0" parTransId="{64ADF34B-BAFE-4122-A58D-D3048DC75347}" sibTransId="{DE9C5D40-C384-42C6-9556-479E1C1EBB36}"/>
    <dgm:cxn modelId="{775FC9DE-19E6-48C5-A25A-4F9D24BD6FE6}" type="presOf" srcId="{EB78DFEB-4169-4886-A95B-8286AC7F42D2}" destId="{489C32FC-4A07-4579-8ED6-FA4DFF52CE1B}" srcOrd="0" destOrd="0" presId="urn:microsoft.com/office/officeart/2018/2/layout/IconLabelList"/>
    <dgm:cxn modelId="{87C7F3F6-3AEC-4481-A599-7D7E1264FE37}" type="presOf" srcId="{7EC5CAE6-2F71-4E0B-88D8-0F1B8881C5EC}" destId="{6DC0406F-494D-4FE1-A294-C27960E2A484}" srcOrd="0" destOrd="0" presId="urn:microsoft.com/office/officeart/2018/2/layout/IconLabelList"/>
    <dgm:cxn modelId="{D370B808-8527-4732-A57D-37735B529912}" type="presParOf" srcId="{6DC0406F-494D-4FE1-A294-C27960E2A484}" destId="{B631DC26-7CD5-4130-95BE-84EB143F9BD5}" srcOrd="0" destOrd="0" presId="urn:microsoft.com/office/officeart/2018/2/layout/IconLabelList"/>
    <dgm:cxn modelId="{5F2626D3-53BE-46F7-A71E-86AE02CA6099}" type="presParOf" srcId="{B631DC26-7CD5-4130-95BE-84EB143F9BD5}" destId="{8FFE2B31-2023-4988-A1D9-F6EDBCF5CC91}" srcOrd="0" destOrd="0" presId="urn:microsoft.com/office/officeart/2018/2/layout/IconLabelList"/>
    <dgm:cxn modelId="{4C388502-2973-4084-83E0-5C022F5BA8C4}" type="presParOf" srcId="{B631DC26-7CD5-4130-95BE-84EB143F9BD5}" destId="{F71D1541-B643-4D1C-AA81-D878B5E18731}" srcOrd="1" destOrd="0" presId="urn:microsoft.com/office/officeart/2018/2/layout/IconLabelList"/>
    <dgm:cxn modelId="{E4891BDF-8EC0-4DC3-8AD8-87E09C238D23}" type="presParOf" srcId="{B631DC26-7CD5-4130-95BE-84EB143F9BD5}" destId="{489C32FC-4A07-4579-8ED6-FA4DFF52CE1B}" srcOrd="2" destOrd="0" presId="urn:microsoft.com/office/officeart/2018/2/layout/IconLabelList"/>
    <dgm:cxn modelId="{EBAA36D0-E090-4E4D-B15C-EFF0DB8B422D}" type="presParOf" srcId="{6DC0406F-494D-4FE1-A294-C27960E2A484}" destId="{EC76C43D-8689-4F74-BE16-3ADDB0451EE3}" srcOrd="1" destOrd="0" presId="urn:microsoft.com/office/officeart/2018/2/layout/IconLabelList"/>
    <dgm:cxn modelId="{98A0639D-5788-4589-88C8-49811780C810}" type="presParOf" srcId="{6DC0406F-494D-4FE1-A294-C27960E2A484}" destId="{80AD3074-42B9-4F7B-9647-748620B9ACB8}" srcOrd="2" destOrd="0" presId="urn:microsoft.com/office/officeart/2018/2/layout/IconLabelList"/>
    <dgm:cxn modelId="{C709617C-847D-47FE-B1F7-0B7B42B50DBF}" type="presParOf" srcId="{80AD3074-42B9-4F7B-9647-748620B9ACB8}" destId="{A46C1D60-FE3E-4869-AEF9-1F23FF05CE90}" srcOrd="0" destOrd="0" presId="urn:microsoft.com/office/officeart/2018/2/layout/IconLabelList"/>
    <dgm:cxn modelId="{B6154F8E-7ACE-43E6-8A82-6C3F4FC92FD1}" type="presParOf" srcId="{80AD3074-42B9-4F7B-9647-748620B9ACB8}" destId="{8FBB4BA8-36BD-4A19-9D6A-DF60CE835200}" srcOrd="1" destOrd="0" presId="urn:microsoft.com/office/officeart/2018/2/layout/IconLabelList"/>
    <dgm:cxn modelId="{BAA3BD3C-3A40-4109-BC23-572E8677CC16}" type="presParOf" srcId="{80AD3074-42B9-4F7B-9647-748620B9ACB8}" destId="{FD02C095-BC44-41CB-AA3D-8E4F20239D98}" srcOrd="2" destOrd="0" presId="urn:microsoft.com/office/officeart/2018/2/layout/IconLabelList"/>
    <dgm:cxn modelId="{30BE2850-87FA-4A5A-80CA-8A32EA77E139}" type="presParOf" srcId="{6DC0406F-494D-4FE1-A294-C27960E2A484}" destId="{74126228-DC25-45DE-91BE-EE4713C71C02}" srcOrd="3" destOrd="0" presId="urn:microsoft.com/office/officeart/2018/2/layout/IconLabelList"/>
    <dgm:cxn modelId="{075E0439-6DF6-42BE-BC6F-7F5D00444D5A}" type="presParOf" srcId="{6DC0406F-494D-4FE1-A294-C27960E2A484}" destId="{D4B35340-28DE-4D50-8731-FA2F0206240E}" srcOrd="4" destOrd="0" presId="urn:microsoft.com/office/officeart/2018/2/layout/IconLabelList"/>
    <dgm:cxn modelId="{020668A6-2E73-4C6E-AA91-8B44365EF861}" type="presParOf" srcId="{D4B35340-28DE-4D50-8731-FA2F0206240E}" destId="{CE405402-C2EA-4FE6-B356-8B224A084F79}" srcOrd="0" destOrd="0" presId="urn:microsoft.com/office/officeart/2018/2/layout/IconLabelList"/>
    <dgm:cxn modelId="{D5F75D27-6CFF-480C-8027-159551F28CA3}" type="presParOf" srcId="{D4B35340-28DE-4D50-8731-FA2F0206240E}" destId="{75ABCBCA-536F-4E84-AF12-9A0E9E4E27BD}" srcOrd="1" destOrd="0" presId="urn:microsoft.com/office/officeart/2018/2/layout/IconLabelList"/>
    <dgm:cxn modelId="{2AA508AD-4D9F-4821-ADCE-7AE76052EC79}" type="presParOf" srcId="{D4B35340-28DE-4D50-8731-FA2F0206240E}" destId="{C01545F2-B9B5-4F78-A9E7-B96F98CE71B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51A26B-C1C5-7A42-9152-1A20DEF2A4AA}">
      <dsp:nvSpPr>
        <dsp:cNvPr id="0" name=""/>
        <dsp:cNvSpPr/>
      </dsp:nvSpPr>
      <dsp:spPr>
        <a:xfrm>
          <a:off x="3727306" y="1027293"/>
          <a:ext cx="1976415" cy="470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493"/>
              </a:lnTo>
              <a:lnTo>
                <a:pt x="1976415" y="320493"/>
              </a:lnTo>
              <a:lnTo>
                <a:pt x="1976415" y="47029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C04D3-D3F5-DB45-9927-FA6BD214F927}">
      <dsp:nvSpPr>
        <dsp:cNvPr id="0" name=""/>
        <dsp:cNvSpPr/>
      </dsp:nvSpPr>
      <dsp:spPr>
        <a:xfrm>
          <a:off x="3681586" y="1027293"/>
          <a:ext cx="91440" cy="4702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029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67B25B-BB20-1740-804E-05A3E10EF1C2}">
      <dsp:nvSpPr>
        <dsp:cNvPr id="0" name=""/>
        <dsp:cNvSpPr/>
      </dsp:nvSpPr>
      <dsp:spPr>
        <a:xfrm>
          <a:off x="1750891" y="1027293"/>
          <a:ext cx="1976415" cy="470297"/>
        </a:xfrm>
        <a:custGeom>
          <a:avLst/>
          <a:gdLst/>
          <a:ahLst/>
          <a:cxnLst/>
          <a:rect l="0" t="0" r="0" b="0"/>
          <a:pathLst>
            <a:path>
              <a:moveTo>
                <a:pt x="1976415" y="0"/>
              </a:moveTo>
              <a:lnTo>
                <a:pt x="1976415" y="320493"/>
              </a:lnTo>
              <a:lnTo>
                <a:pt x="0" y="320493"/>
              </a:lnTo>
              <a:lnTo>
                <a:pt x="0" y="47029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50D600-9FFC-EF47-A6EC-10D6F94F5B3B}">
      <dsp:nvSpPr>
        <dsp:cNvPr id="0" name=""/>
        <dsp:cNvSpPr/>
      </dsp:nvSpPr>
      <dsp:spPr>
        <a:xfrm>
          <a:off x="2918773" y="455"/>
          <a:ext cx="1617067" cy="1026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605F3-3F21-5D4A-817E-A67ACF9E7AF3}">
      <dsp:nvSpPr>
        <dsp:cNvPr id="0" name=""/>
        <dsp:cNvSpPr/>
      </dsp:nvSpPr>
      <dsp:spPr>
        <a:xfrm>
          <a:off x="3098447" y="171146"/>
          <a:ext cx="1617067" cy="1026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noProof="0" dirty="0"/>
            <a:t>Sedan antiken har man delat upp skönlitteraturen i tre huvudkategorier:</a:t>
          </a:r>
        </a:p>
      </dsp:txBody>
      <dsp:txXfrm>
        <a:off x="3128522" y="201221"/>
        <a:ext cx="1556917" cy="966687"/>
      </dsp:txXfrm>
    </dsp:sp>
    <dsp:sp modelId="{C7B2DE6F-665C-5747-AC4B-C8CB4045CB7A}">
      <dsp:nvSpPr>
        <dsp:cNvPr id="0" name=""/>
        <dsp:cNvSpPr/>
      </dsp:nvSpPr>
      <dsp:spPr>
        <a:xfrm>
          <a:off x="942357" y="1497590"/>
          <a:ext cx="1617067" cy="1026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FA110C-1E45-7F44-889E-DAE5A0002BC0}">
      <dsp:nvSpPr>
        <dsp:cNvPr id="0" name=""/>
        <dsp:cNvSpPr/>
      </dsp:nvSpPr>
      <dsp:spPr>
        <a:xfrm>
          <a:off x="1122031" y="1668281"/>
          <a:ext cx="1617067" cy="1026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noProof="0" dirty="0"/>
            <a:t>Epik – berättelser som noveller och romaner, oftast skrivna på prosa.</a:t>
          </a:r>
        </a:p>
      </dsp:txBody>
      <dsp:txXfrm>
        <a:off x="1152106" y="1698356"/>
        <a:ext cx="1556917" cy="966687"/>
      </dsp:txXfrm>
    </dsp:sp>
    <dsp:sp modelId="{B89E06F9-A2F5-4E40-BE41-BDA2E0ABF220}">
      <dsp:nvSpPr>
        <dsp:cNvPr id="0" name=""/>
        <dsp:cNvSpPr/>
      </dsp:nvSpPr>
      <dsp:spPr>
        <a:xfrm>
          <a:off x="2918773" y="1497590"/>
          <a:ext cx="1617067" cy="1026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E49C1-73C3-734E-B3D4-62D541BAE472}">
      <dsp:nvSpPr>
        <dsp:cNvPr id="0" name=""/>
        <dsp:cNvSpPr/>
      </dsp:nvSpPr>
      <dsp:spPr>
        <a:xfrm>
          <a:off x="3098447" y="1668281"/>
          <a:ext cx="1617067" cy="1026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noProof="0" dirty="0"/>
            <a:t>Dramatik – teater och manus till t. ex. filmer och </a:t>
          </a:r>
          <a:r>
            <a:rPr lang="sv-SE" sz="1300" kern="1200" noProof="0" dirty="0" err="1"/>
            <a:t>TV-spel</a:t>
          </a:r>
          <a:r>
            <a:rPr lang="sv-SE" sz="1300" kern="1200" noProof="0" dirty="0"/>
            <a:t>.</a:t>
          </a:r>
        </a:p>
      </dsp:txBody>
      <dsp:txXfrm>
        <a:off x="3128522" y="1698356"/>
        <a:ext cx="1556917" cy="966687"/>
      </dsp:txXfrm>
    </dsp:sp>
    <dsp:sp modelId="{461E2CEB-58FD-4744-83CC-FED814CEA5CB}">
      <dsp:nvSpPr>
        <dsp:cNvPr id="0" name=""/>
        <dsp:cNvSpPr/>
      </dsp:nvSpPr>
      <dsp:spPr>
        <a:xfrm>
          <a:off x="4895188" y="1497590"/>
          <a:ext cx="1617067" cy="1026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FBE61-0E33-4049-AD43-92BE20848094}">
      <dsp:nvSpPr>
        <dsp:cNvPr id="0" name=""/>
        <dsp:cNvSpPr/>
      </dsp:nvSpPr>
      <dsp:spPr>
        <a:xfrm>
          <a:off x="5074863" y="1668281"/>
          <a:ext cx="1617067" cy="1026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noProof="0" dirty="0"/>
            <a:t>Lyrik – all sorts poesi, dikter och låttexter.</a:t>
          </a:r>
        </a:p>
      </dsp:txBody>
      <dsp:txXfrm>
        <a:off x="5104938" y="1698356"/>
        <a:ext cx="1556917" cy="966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A4659-FA17-1E44-8313-3327DA104DDF}">
      <dsp:nvSpPr>
        <dsp:cNvPr id="0" name=""/>
        <dsp:cNvSpPr/>
      </dsp:nvSpPr>
      <dsp:spPr>
        <a:xfrm>
          <a:off x="954286" y="375221"/>
          <a:ext cx="763428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24869E-4081-CF43-978F-EAD894D93113}">
      <dsp:nvSpPr>
        <dsp:cNvPr id="0" name=""/>
        <dsp:cNvSpPr/>
      </dsp:nvSpPr>
      <dsp:spPr>
        <a:xfrm>
          <a:off x="1763520" y="311129"/>
          <a:ext cx="87794" cy="16490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1757039"/>
            <a:satOff val="-3498"/>
            <a:lumOff val="-415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757039"/>
              <a:satOff val="-3498"/>
              <a:lumOff val="-4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1A188-F102-6E48-89A0-F5A320F4485E}">
      <dsp:nvSpPr>
        <dsp:cNvPr id="0" name=""/>
        <dsp:cNvSpPr/>
      </dsp:nvSpPr>
      <dsp:spPr>
        <a:xfrm>
          <a:off x="483600" y="0"/>
          <a:ext cx="750514" cy="75051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24" tIns="29124" rIns="29124" bIns="2912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1</a:t>
          </a:r>
          <a:endParaRPr lang="en-US" sz="3500" kern="1200" dirty="0"/>
        </a:p>
      </dsp:txBody>
      <dsp:txXfrm>
        <a:off x="593510" y="109910"/>
        <a:ext cx="530694" cy="530694"/>
      </dsp:txXfrm>
    </dsp:sp>
    <dsp:sp modelId="{97083522-8C88-8944-AF37-1686BFF0CF83}">
      <dsp:nvSpPr>
        <dsp:cNvPr id="0" name=""/>
        <dsp:cNvSpPr/>
      </dsp:nvSpPr>
      <dsp:spPr>
        <a:xfrm>
          <a:off x="0" y="916114"/>
          <a:ext cx="1717714" cy="177946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3514077"/>
            <a:satOff val="-6996"/>
            <a:lumOff val="-829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3514077"/>
              <a:satOff val="-6996"/>
              <a:lumOff val="-8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95" tIns="165100" rIns="13549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i="1" kern="1200" noProof="0" dirty="0"/>
            <a:t>Stilfigurer </a:t>
          </a:r>
          <a:r>
            <a:rPr lang="sv-SE" sz="1100" kern="1200" noProof="0" dirty="0"/>
            <a:t>är ett sätt att måla upp mer nyansrika bilder.</a:t>
          </a:r>
        </a:p>
      </dsp:txBody>
      <dsp:txXfrm>
        <a:off x="0" y="1259657"/>
        <a:ext cx="1717714" cy="1435917"/>
      </dsp:txXfrm>
    </dsp:sp>
    <dsp:sp modelId="{C8DA7E32-1D81-8E4A-9274-28B09502B388}">
      <dsp:nvSpPr>
        <dsp:cNvPr id="0" name=""/>
        <dsp:cNvSpPr/>
      </dsp:nvSpPr>
      <dsp:spPr>
        <a:xfrm>
          <a:off x="1908572" y="375221"/>
          <a:ext cx="1717714" cy="72"/>
        </a:xfrm>
        <a:prstGeom prst="rect">
          <a:avLst/>
        </a:prstGeom>
        <a:solidFill>
          <a:schemeClr val="accent5">
            <a:tint val="40000"/>
            <a:alpha val="90000"/>
            <a:hueOff val="5271116"/>
            <a:satOff val="-10493"/>
            <a:lumOff val="-1244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5271116"/>
              <a:satOff val="-10493"/>
              <a:lumOff val="-12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02D6F-8BEA-324D-882A-444D31A57A23}">
      <dsp:nvSpPr>
        <dsp:cNvPr id="0" name=""/>
        <dsp:cNvSpPr/>
      </dsp:nvSpPr>
      <dsp:spPr>
        <a:xfrm>
          <a:off x="3672092" y="311129"/>
          <a:ext cx="87794" cy="16490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7028154"/>
            <a:satOff val="-13991"/>
            <a:lumOff val="-1658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7028154"/>
              <a:satOff val="-13991"/>
              <a:lumOff val="-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1DB23-E192-FE41-A4FD-DD912F762D4E}">
      <dsp:nvSpPr>
        <dsp:cNvPr id="0" name=""/>
        <dsp:cNvSpPr/>
      </dsp:nvSpPr>
      <dsp:spPr>
        <a:xfrm>
          <a:off x="2392172" y="0"/>
          <a:ext cx="750514" cy="750514"/>
        </a:xfrm>
        <a:prstGeom prst="ellipse">
          <a:avLst/>
        </a:prstGeom>
        <a:solidFill>
          <a:schemeClr val="accent5">
            <a:hueOff val="6371561"/>
            <a:satOff val="-13612"/>
            <a:lumOff val="-5686"/>
            <a:alpha val="60029"/>
          </a:schemeClr>
        </a:solidFill>
        <a:ln w="0" cap="flat" cmpd="sng" algn="in">
          <a:solidFill>
            <a:schemeClr val="accent5">
              <a:hueOff val="6371561"/>
              <a:satOff val="-13612"/>
              <a:lumOff val="-5686"/>
              <a:alpha val="60375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24" tIns="29124" rIns="29124" bIns="2912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2</a:t>
          </a:r>
        </a:p>
      </dsp:txBody>
      <dsp:txXfrm>
        <a:off x="2502082" y="109910"/>
        <a:ext cx="530694" cy="530694"/>
      </dsp:txXfrm>
    </dsp:sp>
    <dsp:sp modelId="{0D21B5DA-79B8-B145-B499-448B349AB7A7}">
      <dsp:nvSpPr>
        <dsp:cNvPr id="0" name=""/>
        <dsp:cNvSpPr/>
      </dsp:nvSpPr>
      <dsp:spPr>
        <a:xfrm>
          <a:off x="1908572" y="916114"/>
          <a:ext cx="1717714" cy="177946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8785193"/>
            <a:satOff val="-17489"/>
            <a:lumOff val="-2073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8785193"/>
              <a:satOff val="-17489"/>
              <a:lumOff val="-20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95" tIns="165100" rIns="13549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i="1" kern="1200" noProof="0" dirty="0"/>
            <a:t>Metaforer</a:t>
          </a:r>
          <a:r>
            <a:rPr lang="sv-SE" sz="1100" kern="1200" noProof="0" dirty="0"/>
            <a:t>: bilder som egentligen föreställer något annat.</a:t>
          </a:r>
        </a:p>
      </dsp:txBody>
      <dsp:txXfrm>
        <a:off x="1908572" y="1259657"/>
        <a:ext cx="1717714" cy="1435917"/>
      </dsp:txXfrm>
    </dsp:sp>
    <dsp:sp modelId="{9B0502EE-0945-234E-8D97-10C04F0B330C}">
      <dsp:nvSpPr>
        <dsp:cNvPr id="0" name=""/>
        <dsp:cNvSpPr/>
      </dsp:nvSpPr>
      <dsp:spPr>
        <a:xfrm>
          <a:off x="3817144" y="375221"/>
          <a:ext cx="1717714" cy="72"/>
        </a:xfrm>
        <a:prstGeom prst="rect">
          <a:avLst/>
        </a:prstGeom>
        <a:solidFill>
          <a:schemeClr val="accent5">
            <a:tint val="40000"/>
            <a:alpha val="90000"/>
            <a:hueOff val="10542231"/>
            <a:satOff val="-20987"/>
            <a:lumOff val="-2487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0542231"/>
              <a:satOff val="-20987"/>
              <a:lumOff val="-24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3302D-8A97-6E4E-B2DA-4023C6056FB0}">
      <dsp:nvSpPr>
        <dsp:cNvPr id="0" name=""/>
        <dsp:cNvSpPr/>
      </dsp:nvSpPr>
      <dsp:spPr>
        <a:xfrm>
          <a:off x="5580664" y="311129"/>
          <a:ext cx="87794" cy="16490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12299269"/>
            <a:satOff val="-24485"/>
            <a:lumOff val="-2902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2299269"/>
              <a:satOff val="-24485"/>
              <a:lumOff val="-2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5292F8-1FC9-264D-9674-F9AA1FB9EE3C}">
      <dsp:nvSpPr>
        <dsp:cNvPr id="0" name=""/>
        <dsp:cNvSpPr/>
      </dsp:nvSpPr>
      <dsp:spPr>
        <a:xfrm>
          <a:off x="4300744" y="0"/>
          <a:ext cx="750514" cy="750514"/>
        </a:xfrm>
        <a:prstGeom prst="ellipse">
          <a:avLst/>
        </a:prstGeom>
        <a:solidFill>
          <a:schemeClr val="accent5">
            <a:hueOff val="12743123"/>
            <a:satOff val="-27225"/>
            <a:lumOff val="-11373"/>
            <a:alphaOff val="0"/>
          </a:schemeClr>
        </a:solidFill>
        <a:ln w="12700" cap="flat" cmpd="sng" algn="in">
          <a:solidFill>
            <a:schemeClr val="accent5">
              <a:hueOff val="12743123"/>
              <a:satOff val="-27225"/>
              <a:lumOff val="-1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24" tIns="29124" rIns="29124" bIns="2912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3</a:t>
          </a:r>
        </a:p>
      </dsp:txBody>
      <dsp:txXfrm>
        <a:off x="4410654" y="109910"/>
        <a:ext cx="530694" cy="530694"/>
      </dsp:txXfrm>
    </dsp:sp>
    <dsp:sp modelId="{FBEE0757-77D6-934D-9F7C-E3E84E2F4115}">
      <dsp:nvSpPr>
        <dsp:cNvPr id="0" name=""/>
        <dsp:cNvSpPr/>
      </dsp:nvSpPr>
      <dsp:spPr>
        <a:xfrm>
          <a:off x="3817144" y="916114"/>
          <a:ext cx="1717714" cy="177946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14056308"/>
            <a:satOff val="-27983"/>
            <a:lumOff val="-3316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4056308"/>
              <a:satOff val="-27983"/>
              <a:lumOff val="-33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95" tIns="165100" rIns="13549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i="1" kern="1200" noProof="0" dirty="0"/>
            <a:t>Liknelser</a:t>
          </a:r>
          <a:r>
            <a:rPr lang="sv-SE" sz="1100" kern="1200" noProof="0" dirty="0"/>
            <a:t>: att likna någonting vid någonting annat.</a:t>
          </a:r>
        </a:p>
      </dsp:txBody>
      <dsp:txXfrm>
        <a:off x="3817144" y="1259657"/>
        <a:ext cx="1717714" cy="1435917"/>
      </dsp:txXfrm>
    </dsp:sp>
    <dsp:sp modelId="{A6994211-C8A1-BF41-84A3-09EB06577EEE}">
      <dsp:nvSpPr>
        <dsp:cNvPr id="0" name=""/>
        <dsp:cNvSpPr/>
      </dsp:nvSpPr>
      <dsp:spPr>
        <a:xfrm>
          <a:off x="5725716" y="375221"/>
          <a:ext cx="858857" cy="72"/>
        </a:xfrm>
        <a:prstGeom prst="rect">
          <a:avLst/>
        </a:prstGeom>
        <a:solidFill>
          <a:schemeClr val="accent5">
            <a:tint val="40000"/>
            <a:alpha val="90000"/>
            <a:hueOff val="15813345"/>
            <a:satOff val="-31480"/>
            <a:lumOff val="-3731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5813345"/>
              <a:satOff val="-31480"/>
              <a:lumOff val="-37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B103D7-55FE-984C-A1A0-35E68575BE5F}">
      <dsp:nvSpPr>
        <dsp:cNvPr id="0" name=""/>
        <dsp:cNvSpPr/>
      </dsp:nvSpPr>
      <dsp:spPr>
        <a:xfrm>
          <a:off x="6209316" y="0"/>
          <a:ext cx="750514" cy="750514"/>
        </a:xfrm>
        <a:prstGeom prst="ellipse">
          <a:avLst/>
        </a:prstGeom>
        <a:solidFill>
          <a:schemeClr val="accent5">
            <a:hueOff val="19114684"/>
            <a:satOff val="-40837"/>
            <a:lumOff val="-17059"/>
            <a:alphaOff val="0"/>
          </a:schemeClr>
        </a:solidFill>
        <a:ln w="12700" cap="flat" cmpd="sng" algn="in">
          <a:solidFill>
            <a:schemeClr val="accent5">
              <a:hueOff val="19114684"/>
              <a:satOff val="-40837"/>
              <a:lumOff val="-1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24" tIns="29124" rIns="29124" bIns="2912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4</a:t>
          </a:r>
        </a:p>
      </dsp:txBody>
      <dsp:txXfrm>
        <a:off x="6319226" y="109910"/>
        <a:ext cx="530694" cy="530694"/>
      </dsp:txXfrm>
    </dsp:sp>
    <dsp:sp modelId="{A296A41A-B0D4-AB49-BFAA-A4E9BA46BDC0}">
      <dsp:nvSpPr>
        <dsp:cNvPr id="0" name=""/>
        <dsp:cNvSpPr/>
      </dsp:nvSpPr>
      <dsp:spPr>
        <a:xfrm>
          <a:off x="5725716" y="916114"/>
          <a:ext cx="1717714" cy="177946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19327423"/>
            <a:satOff val="-38476"/>
            <a:lumOff val="-4560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19327423"/>
              <a:satOff val="-38476"/>
              <a:lumOff val="-45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95" tIns="165100" rIns="13549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i="1" kern="1200" noProof="0" dirty="0"/>
            <a:t>Antiteser</a:t>
          </a:r>
          <a:r>
            <a:rPr lang="sv-SE" sz="1100" kern="1200" noProof="0" dirty="0"/>
            <a:t>: motsatspar, som livet och döden, kärlek och hat, sommar och vinter – alla blir de tydligare i sin kontur av att de kontrasteras mot sin motsats.</a:t>
          </a:r>
        </a:p>
      </dsp:txBody>
      <dsp:txXfrm>
        <a:off x="5725716" y="1259657"/>
        <a:ext cx="1717714" cy="14359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FE2B31-2023-4988-A1D9-F6EDBCF5CC91}">
      <dsp:nvSpPr>
        <dsp:cNvPr id="0" name=""/>
        <dsp:cNvSpPr/>
      </dsp:nvSpPr>
      <dsp:spPr>
        <a:xfrm>
          <a:off x="786643" y="351248"/>
          <a:ext cx="974089" cy="9740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9C32FC-4A07-4579-8ED6-FA4DFF52CE1B}">
      <dsp:nvSpPr>
        <dsp:cNvPr id="0" name=""/>
        <dsp:cNvSpPr/>
      </dsp:nvSpPr>
      <dsp:spPr>
        <a:xfrm>
          <a:off x="191366" y="1624326"/>
          <a:ext cx="21646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All lyrik har någon sorts kärna, någonting centralt som dikten handlar om.</a:t>
          </a:r>
        </a:p>
      </dsp:txBody>
      <dsp:txXfrm>
        <a:off x="191366" y="1624326"/>
        <a:ext cx="2164643" cy="720000"/>
      </dsp:txXfrm>
    </dsp:sp>
    <dsp:sp modelId="{A46C1D60-FE3E-4869-AEF9-1F23FF05CE90}">
      <dsp:nvSpPr>
        <dsp:cNvPr id="0" name=""/>
        <dsp:cNvSpPr/>
      </dsp:nvSpPr>
      <dsp:spPr>
        <a:xfrm>
          <a:off x="3330099" y="351248"/>
          <a:ext cx="974089" cy="9740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02C095-BC44-41CB-AA3D-8E4F20239D98}">
      <dsp:nvSpPr>
        <dsp:cNvPr id="0" name=""/>
        <dsp:cNvSpPr/>
      </dsp:nvSpPr>
      <dsp:spPr>
        <a:xfrm>
          <a:off x="2734822" y="1624326"/>
          <a:ext cx="21646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Ett sätt att komma åt kärnan är att undersöka diktens </a:t>
          </a:r>
          <a:r>
            <a:rPr lang="en-US" sz="1100" i="1" kern="1200"/>
            <a:t>teman</a:t>
          </a:r>
          <a:r>
            <a:rPr lang="en-US" sz="1100" kern="1200"/>
            <a:t>, det vill säga vilka stora och allmänmänskliga ämnen som behandlas i den.</a:t>
          </a:r>
        </a:p>
      </dsp:txBody>
      <dsp:txXfrm>
        <a:off x="2734822" y="1624326"/>
        <a:ext cx="2164643" cy="720000"/>
      </dsp:txXfrm>
    </dsp:sp>
    <dsp:sp modelId="{CE405402-C2EA-4FE6-B356-8B224A084F79}">
      <dsp:nvSpPr>
        <dsp:cNvPr id="0" name=""/>
        <dsp:cNvSpPr/>
      </dsp:nvSpPr>
      <dsp:spPr>
        <a:xfrm>
          <a:off x="5873554" y="351248"/>
          <a:ext cx="974089" cy="9740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545F2-B9B5-4F78-A9E7-B96F98CE71B5}">
      <dsp:nvSpPr>
        <dsp:cNvPr id="0" name=""/>
        <dsp:cNvSpPr/>
      </dsp:nvSpPr>
      <dsp:spPr>
        <a:xfrm>
          <a:off x="5278278" y="1624326"/>
          <a:ext cx="21646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 det här momentet kommer du att få läsa och analysera tre dikter av tre olika författare som alla behandlar gemensamma teman.</a:t>
          </a:r>
        </a:p>
      </dsp:txBody>
      <dsp:txXfrm>
        <a:off x="5278278" y="1624326"/>
        <a:ext cx="2164643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23c7c93b9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23c7c93b9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251031e0f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251031e0f4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251031e0f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251031e0f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251031e0f4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251031e0f4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251031e0f4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251031e0f4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23c7c93b9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23c7c93b9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251031e0f4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251031e0f4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110f347f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110f347f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3c7c93b9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3c7c93b9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3c7c93b9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3c7c93b9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251031e0f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251031e0f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251031e0f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251031e0f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251031e0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251031e0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251031e0f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251031e0f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251031e0f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251031e0f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23c7c93b9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23c7c93b9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473202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823791"/>
            <a:ext cx="7738814" cy="3296241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4484398"/>
            <a:ext cx="6034030" cy="55670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4781759"/>
            <a:ext cx="1747292" cy="261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4781759"/>
            <a:ext cx="3086100" cy="259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4781759"/>
            <a:ext cx="1747292" cy="259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51969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91917051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1" y="286789"/>
            <a:ext cx="1119099" cy="4200303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286789"/>
            <a:ext cx="6294439" cy="4200304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47824732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40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2784063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805417"/>
            <a:ext cx="6140303" cy="3048470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7" y="3869836"/>
            <a:ext cx="5263116" cy="7133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4781759"/>
            <a:ext cx="1120460" cy="261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4781759"/>
            <a:ext cx="3086100" cy="259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4781759"/>
            <a:ext cx="1115675" cy="259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51435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62174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714500"/>
            <a:ext cx="3600450" cy="2714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1714500"/>
            <a:ext cx="3600450" cy="2714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78580536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6" y="285750"/>
            <a:ext cx="7629525" cy="11201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1649725"/>
            <a:ext cx="3600450" cy="47439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181826"/>
            <a:ext cx="3600450" cy="224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1649725"/>
            <a:ext cx="3600450" cy="47439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181826"/>
            <a:ext cx="3600450" cy="224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72925733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94099907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04311018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5143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342900"/>
            <a:ext cx="2319086" cy="89750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690283"/>
            <a:ext cx="4618814" cy="373884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306002"/>
            <a:ext cx="2319086" cy="312312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4781759"/>
            <a:ext cx="925016" cy="261347"/>
          </a:xfrm>
        </p:spPr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4781759"/>
            <a:ext cx="2611634" cy="259347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4781759"/>
            <a:ext cx="924342" cy="259347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548858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51434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5143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342900"/>
            <a:ext cx="2319088" cy="89750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306002"/>
            <a:ext cx="2319088" cy="312312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4781759"/>
            <a:ext cx="924342" cy="261347"/>
          </a:xfrm>
        </p:spPr>
        <p:txBody>
          <a:bodyPr/>
          <a:lstStyle/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4781759"/>
            <a:ext cx="2611634" cy="259347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4781759"/>
            <a:ext cx="925830" cy="259347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4923619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286789"/>
            <a:ext cx="7633742" cy="1119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1714501"/>
            <a:ext cx="7633742" cy="2695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4781759"/>
            <a:ext cx="1747292" cy="261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5A5547-0D32-CB48-86D0-0C1FA9CC1D76}" type="datetimeFigureOut">
              <a:rPr lang="sv-SE" smtClean="0"/>
              <a:t>2025-06-30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81759"/>
            <a:ext cx="3086100" cy="25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81759"/>
            <a:ext cx="2114549" cy="25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162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185192" y="648683"/>
            <a:ext cx="6773613" cy="2600461"/>
          </a:xfrm>
          <a:prstGeom prst="rect">
            <a:avLst/>
          </a:prstGeom>
        </p:spPr>
        <p:txBody>
          <a:bodyPr spcFirstLastPara="1" lIns="91425" tIns="91425" rIns="91425" bIns="91425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6000" noProof="0" dirty="0"/>
              <a:t>Att läsa och tolka lyrik</a:t>
            </a: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803030"/>
            <a:ext cx="9144000" cy="1340469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DEDED1C1-9634-0F39-EBA4-E7B275BC4010}"/>
              </a:ext>
            </a:extLst>
          </p:cNvPr>
          <p:cNvSpPr txBox="1">
            <a:spLocks/>
          </p:cNvSpPr>
          <p:nvPr/>
        </p:nvSpPr>
        <p:spPr>
          <a:xfrm>
            <a:off x="0" y="4060477"/>
            <a:ext cx="9144000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20" name="Rectangle 119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-1"/>
            <a:ext cx="4725186" cy="5143501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698949" y="872205"/>
            <a:ext cx="3386699" cy="339909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3300" spc="200" noProof="0" dirty="0">
                <a:solidFill>
                  <a:srgbClr val="2A1A00"/>
                </a:solidFill>
              </a:rPr>
              <a:t>Lyrikens ljud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5061953" y="846338"/>
            <a:ext cx="3510547" cy="3424957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Ordet lyrik kommer från </a:t>
            </a:r>
            <a:r>
              <a:rPr lang="sv-SE" i="1" noProof="0" dirty="0"/>
              <a:t>lyra</a:t>
            </a:r>
            <a:r>
              <a:rPr lang="sv-SE" noProof="0" dirty="0"/>
              <a:t>, ett antikt stränginstrument. De första verken som kategoriserades som lyrik var alltså tonsatta.</a:t>
            </a: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None/>
            </a:pPr>
            <a:r>
              <a:rPr lang="sv-SE" noProof="0" dirty="0"/>
              <a:t>Även om musiken har försvunnit från stora delar av lyriken fortsätter ljudbilden att vara en viktig del.</a:t>
            </a:r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3BE44801-ABDD-0BD1-0CF8-08A54893ADC2}"/>
              </a:ext>
            </a:extLst>
          </p:cNvPr>
          <p:cNvSpPr txBox="1">
            <a:spLocks/>
          </p:cNvSpPr>
          <p:nvPr/>
        </p:nvSpPr>
        <p:spPr>
          <a:xfrm>
            <a:off x="773724" y="4060478"/>
            <a:ext cx="2693549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27" name="Rectangle 126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: Shape 128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-1"/>
            <a:ext cx="4725186" cy="5143501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8058" y="164432"/>
            <a:ext cx="3386699" cy="1564671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3300" spc="200" noProof="0" dirty="0">
                <a:solidFill>
                  <a:srgbClr val="2A1A00"/>
                </a:solidFill>
              </a:rPr>
              <a:t>Lyrikens ljud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5061953" y="1216152"/>
            <a:ext cx="3510547" cy="3055143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lnSpcReduction="10000"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Upprepningar är ett vanligt sätt att arbeta med ljud – precis som i musiken som ofta upprepar ungefär samma ljud gång på gång och skapar melodier genom det.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i="1" noProof="0" dirty="0"/>
              <a:t>Rim</a:t>
            </a:r>
            <a:r>
              <a:rPr lang="sv-SE" noProof="0" dirty="0"/>
              <a:t> 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upprepar samma kombination av språkljud i slutet på ett ord (som i t. ex. ”Till förruttnelsen”).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i="1" noProof="0" dirty="0"/>
              <a:t>Allitterationer	</a:t>
            </a:r>
            <a:r>
              <a:rPr lang="sv-SE" noProof="0" dirty="0"/>
              <a:t> 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upprepar samma språkljud/bokstav i början på flera ord</a:t>
            </a: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None/>
            </a:pPr>
            <a:endParaRPr lang="sv-SE" noProof="0" dirty="0"/>
          </a:p>
        </p:txBody>
      </p:sp>
      <p:sp>
        <p:nvSpPr>
          <p:cNvPr id="118" name="Google Shape;118;p23"/>
          <p:cNvSpPr txBox="1"/>
          <p:nvPr/>
        </p:nvSpPr>
        <p:spPr>
          <a:xfrm>
            <a:off x="1935299" y="1312372"/>
            <a:ext cx="2636700" cy="32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O, vem spelar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dessa toner,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denna svidande musik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på mitt hjärtas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strängar, spända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dirty="0">
                <a:solidFill>
                  <a:schemeClr val="dk1"/>
                </a:solidFill>
              </a:rPr>
              <a:t>alltid, alltid</a:t>
            </a: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1700" dirty="0">
                <a:solidFill>
                  <a:schemeClr val="dk1"/>
                </a:solidFill>
              </a:rPr>
              <a:t>alltför hårt?</a:t>
            </a:r>
            <a:br>
              <a:rPr lang="sv-SE" sz="1700" dirty="0">
                <a:solidFill>
                  <a:schemeClr val="dk1"/>
                </a:solidFill>
              </a:rPr>
            </a:br>
            <a:br>
              <a:rPr lang="sv-SE" sz="1700" dirty="0">
                <a:solidFill>
                  <a:schemeClr val="dk1"/>
                </a:solidFill>
              </a:rPr>
            </a:br>
            <a:endParaRPr lang="sv-SE" sz="1700" dirty="0">
              <a:solidFill>
                <a:schemeClr val="dk1"/>
              </a:solidFill>
            </a:endParaRPr>
          </a:p>
          <a:p>
            <a:pPr marL="0" marR="482600" lvl="0" indent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200" dirty="0">
                <a:solidFill>
                  <a:schemeClr val="dk1"/>
                </a:solidFill>
              </a:rPr>
              <a:t>”Aldrig kan själens längtan stillas”,  Vilhelm Ekelund, 1906</a:t>
            </a: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lang="sv-SE" sz="25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34" name="Rectangle 133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Google Shape;123;p24"/>
          <p:cNvSpPr txBox="1">
            <a:spLocks noGrp="1"/>
          </p:cNvSpPr>
          <p:nvPr>
            <p:ph type="title"/>
          </p:nvPr>
        </p:nvSpPr>
        <p:spPr>
          <a:xfrm>
            <a:off x="571497" y="359940"/>
            <a:ext cx="8001003" cy="834972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ctr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Lyrikens ljud</a:t>
            </a:r>
          </a:p>
        </p:txBody>
      </p:sp>
      <p:sp>
        <p:nvSpPr>
          <p:cNvPr id="124" name="Google Shape;124;p24"/>
          <p:cNvSpPr txBox="1">
            <a:spLocks noGrp="1"/>
          </p:cNvSpPr>
          <p:nvPr>
            <p:ph type="body" idx="1"/>
          </p:nvPr>
        </p:nvSpPr>
        <p:spPr>
          <a:xfrm>
            <a:off x="571497" y="1338942"/>
            <a:ext cx="3717039" cy="2580405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sz="1800" noProof="0" dirty="0"/>
              <a:t>Fler verktyg för upprepningar är…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sz="1800" i="1" noProof="0" dirty="0"/>
              <a:t>Anafor</a:t>
            </a:r>
            <a:r>
              <a:rPr lang="sv-SE" sz="1800" noProof="0" dirty="0"/>
              <a:t> där hela fraser, alltså kombinationer av ord, upprepas i början av en versrad</a:t>
            </a: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None/>
            </a:pPr>
            <a:r>
              <a:rPr lang="sv-SE" sz="1800" i="1" noProof="0" dirty="0" err="1"/>
              <a:t>Epifor</a:t>
            </a:r>
            <a:r>
              <a:rPr lang="sv-SE" sz="1800" noProof="0" dirty="0"/>
              <a:t> där hela fraser upprepas i slutet av en versrad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05052"/>
            <a:ext cx="9143999" cy="638448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5" name="Google Shape;125;p24"/>
          <p:cNvSpPr txBox="1"/>
          <p:nvPr/>
        </p:nvSpPr>
        <p:spPr>
          <a:xfrm>
            <a:off x="5582411" y="1641271"/>
            <a:ext cx="3227634" cy="1650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buNone/>
            </a:pPr>
            <a:r>
              <a:rPr lang="sv" sz="1400" dirty="0">
                <a:solidFill>
                  <a:schemeClr val="dk1"/>
                </a:solidFill>
              </a:rPr>
              <a:t>Jag minns den ljuva tiden	</a:t>
            </a:r>
            <a:endParaRPr lang="sv-SE"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400" dirty="0">
                <a:solidFill>
                  <a:schemeClr val="dk1"/>
                </a:solidFill>
              </a:rPr>
              <a:t>Jag minns den som igår</a:t>
            </a:r>
            <a:endParaRPr lang="sv-SE"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400" dirty="0">
                <a:solidFill>
                  <a:schemeClr val="dk1"/>
                </a:solidFill>
              </a:rPr>
              <a:t>Då oskulden och friden</a:t>
            </a:r>
            <a:endParaRPr lang="sv-SE"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400" dirty="0">
                <a:solidFill>
                  <a:schemeClr val="dk1"/>
                </a:solidFill>
              </a:rPr>
              <a:t>Tätt följde mina spår</a:t>
            </a: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br>
              <a:rPr lang="sv" sz="1400" dirty="0">
                <a:solidFill>
                  <a:schemeClr val="dk1"/>
                </a:solidFill>
              </a:rPr>
            </a:br>
            <a:endParaRPr lang="sv-SE"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" sz="1400" dirty="0">
                <a:solidFill>
                  <a:schemeClr val="dk2"/>
                </a:solidFill>
              </a:rPr>
              <a:t>”Pojkarne”,  Anna Maria Lenngren, 1797</a:t>
            </a:r>
            <a:endParaRPr lang="sv-SE" sz="1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lang="sv-SE" sz="1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lang="sv-SE" sz="1400" dirty="0">
              <a:solidFill>
                <a:schemeClr val="dk2"/>
              </a:solidFill>
            </a:endParaRPr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9BFA90CA-3537-BD5F-2461-6CF10C520805}"/>
              </a:ext>
            </a:extLst>
          </p:cNvPr>
          <p:cNvSpPr txBox="1">
            <a:spLocks/>
          </p:cNvSpPr>
          <p:nvPr/>
        </p:nvSpPr>
        <p:spPr>
          <a:xfrm>
            <a:off x="0" y="4663439"/>
            <a:ext cx="9144000" cy="480059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Google Shape;130;p25"/>
          <p:cNvSpPr txBox="1">
            <a:spLocks noGrp="1"/>
          </p:cNvSpPr>
          <p:nvPr>
            <p:ph type="title"/>
          </p:nvPr>
        </p:nvSpPr>
        <p:spPr>
          <a:xfrm>
            <a:off x="2052829" y="733807"/>
            <a:ext cx="2903220" cy="537210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 fontScale="90000"/>
          </a:bodyPr>
          <a:lstStyle/>
          <a:p>
            <a:pPr marL="0" lvl="0" indent="0" algn="ctr" defTabSz="914400">
              <a:spcBef>
                <a:spcPct val="0"/>
              </a:spcBef>
              <a:spcAft>
                <a:spcPts val="0"/>
              </a:spcAft>
            </a:pPr>
            <a:r>
              <a:rPr lang="sv-SE" sz="3300" spc="200" noProof="0" dirty="0"/>
              <a:t>Lyrikens ljud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51435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1" name="Google Shape;131;p25"/>
          <p:cNvSpPr txBox="1">
            <a:spLocks noGrp="1"/>
          </p:cNvSpPr>
          <p:nvPr>
            <p:ph type="body" idx="1"/>
          </p:nvPr>
        </p:nvSpPr>
        <p:spPr>
          <a:xfrm>
            <a:off x="2171700" y="1633896"/>
            <a:ext cx="6400800" cy="2775798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sv-SE" sz="1200" i="1" noProof="0" dirty="0"/>
              <a:t>Rytmen </a:t>
            </a:r>
            <a:r>
              <a:rPr lang="sv-SE" sz="1200" noProof="0" dirty="0"/>
              <a:t>är precis som i musiken viktig i lyriken.</a:t>
            </a:r>
          </a:p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sv-SE" sz="1200" noProof="0" dirty="0"/>
              <a:t>Påverkan på rytmen har:</a:t>
            </a:r>
            <a:br>
              <a:rPr lang="sv-SE" sz="1200" noProof="0" dirty="0"/>
            </a:br>
            <a:endParaRPr lang="sv-SE" sz="1200" noProof="0" dirty="0"/>
          </a:p>
          <a:p>
            <a:pPr marL="40005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Font typeface="Wingdings" pitchFamily="2" charset="2"/>
              <a:buChar char="v"/>
            </a:pPr>
            <a:r>
              <a:rPr lang="sv-SE" sz="1200" noProof="0" dirty="0"/>
              <a:t>  hur fort man läser</a:t>
            </a:r>
          </a:p>
          <a:p>
            <a:pPr marL="40005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Font typeface="Wingdings" pitchFamily="2" charset="2"/>
              <a:buChar char="v"/>
            </a:pPr>
            <a:r>
              <a:rPr lang="sv-SE" sz="1200" noProof="0" dirty="0"/>
              <a:t>  var någonstans man lägger betoningen</a:t>
            </a:r>
          </a:p>
          <a:p>
            <a:pPr marL="40005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Font typeface="Wingdings" pitchFamily="2" charset="2"/>
              <a:buChar char="v"/>
            </a:pPr>
            <a:r>
              <a:rPr lang="sv-SE" sz="1200" noProof="0" dirty="0"/>
              <a:t>  versraderna</a:t>
            </a:r>
          </a:p>
          <a:p>
            <a:pPr marL="40005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Font typeface="Wingdings" pitchFamily="2" charset="2"/>
              <a:buChar char="v"/>
            </a:pPr>
            <a:r>
              <a:rPr lang="sv-SE" sz="1200" noProof="0" dirty="0"/>
              <a:t>  antal stavelser i en versrad</a:t>
            </a:r>
            <a:br>
              <a:rPr lang="sv-SE" sz="1200" noProof="0" dirty="0"/>
            </a:br>
            <a:endParaRPr lang="sv-SE" sz="1200" noProof="0" dirty="0"/>
          </a:p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1200"/>
              </a:spcAft>
              <a:buNone/>
            </a:pPr>
            <a:r>
              <a:rPr lang="sv-SE" sz="1200" noProof="0" dirty="0"/>
              <a:t>Hastigheten och betoningen är det ytterst läsaren som bestämmer om, </a:t>
            </a:r>
            <a:br>
              <a:rPr lang="sv-SE" sz="1200" noProof="0" dirty="0"/>
            </a:br>
            <a:r>
              <a:rPr lang="sv-SE" sz="1200" noProof="0" dirty="0"/>
              <a:t>men en dikt brukar låta ana hur den vill bli läst.</a:t>
            </a:r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D7B20AA6-A08E-0419-191E-745FBAA75748}"/>
              </a:ext>
            </a:extLst>
          </p:cNvPr>
          <p:cNvSpPr txBox="1">
            <a:spLocks/>
          </p:cNvSpPr>
          <p:nvPr/>
        </p:nvSpPr>
        <p:spPr>
          <a:xfrm rot="16200000">
            <a:off x="-778383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-46697" y="327825"/>
            <a:ext cx="3661817" cy="1119099"/>
          </a:xfrm>
          <a:prstGeom prst="ellipse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800" spc="200" noProof="0" dirty="0"/>
              <a:t>Lyrikens ljud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7" name="Google Shape;137;p26"/>
          <p:cNvSpPr txBox="1">
            <a:spLocks noGrp="1"/>
          </p:cNvSpPr>
          <p:nvPr>
            <p:ph type="body" idx="1"/>
          </p:nvPr>
        </p:nvSpPr>
        <p:spPr>
          <a:xfrm>
            <a:off x="475027" y="1287133"/>
            <a:ext cx="1481789" cy="240944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SzPts val="1018"/>
              <a:buNone/>
            </a:pP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Undersök rytmen i ”</a:t>
            </a:r>
            <a:r>
              <a:rPr lang="sv-SE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Pojkarne</a:t>
            </a: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”. </a:t>
            </a:r>
            <a:b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Vilken läsning känns mest naturlig?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SzPts val="1018"/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SzPts val="1018"/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SzPts val="1018"/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3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92605" y="460084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07DA0275-E248-6D25-A47D-2ED55F62739D}"/>
              </a:ext>
            </a:extLst>
          </p:cNvPr>
          <p:cNvSpPr txBox="1"/>
          <p:nvPr/>
        </p:nvSpPr>
        <p:spPr>
          <a:xfrm>
            <a:off x="2237431" y="1395860"/>
            <a:ext cx="4713732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defTabSz="914400">
              <a:spcAft>
                <a:spcPts val="600"/>
              </a:spcAft>
              <a:buSzPts val="1018"/>
              <a:buNone/>
            </a:pPr>
            <a:r>
              <a:rPr lang="sv-SE" sz="1150" dirty="0">
                <a:solidFill>
                  <a:schemeClr val="bg1"/>
                </a:solidFill>
              </a:rPr>
              <a:t>Jag minns den ljuva tiden	</a:t>
            </a:r>
          </a:p>
          <a:p>
            <a:pPr marL="0" lvl="0" indent="0" defTabSz="914400">
              <a:spcAft>
                <a:spcPts val="600"/>
              </a:spcAft>
              <a:buSzPts val="1018"/>
              <a:buNone/>
            </a:pPr>
            <a:r>
              <a:rPr lang="sv-SE" sz="1150" dirty="0">
                <a:solidFill>
                  <a:schemeClr val="bg1"/>
                </a:solidFill>
              </a:rPr>
              <a:t>Jag minns den som igår</a:t>
            </a:r>
          </a:p>
          <a:p>
            <a:pPr marL="0" lvl="0" indent="0" defTabSz="914400">
              <a:spcAft>
                <a:spcPts val="600"/>
              </a:spcAft>
              <a:buSzPts val="1018"/>
              <a:buNone/>
            </a:pPr>
            <a:r>
              <a:rPr lang="sv-SE" sz="1150" dirty="0">
                <a:solidFill>
                  <a:schemeClr val="bg1"/>
                </a:solidFill>
              </a:rPr>
              <a:t>Då oskulden och friden</a:t>
            </a:r>
          </a:p>
          <a:p>
            <a:pPr marL="0" lvl="0" indent="0" defTabSz="914400">
              <a:spcAft>
                <a:spcPts val="600"/>
              </a:spcAft>
              <a:buSzPts val="1018"/>
              <a:buNone/>
            </a:pPr>
            <a:r>
              <a:rPr lang="sv-SE" sz="1150" dirty="0">
                <a:solidFill>
                  <a:schemeClr val="bg1"/>
                </a:solidFill>
              </a:rPr>
              <a:t>Tätt följde mina spår</a:t>
            </a:r>
            <a:br>
              <a:rPr lang="sv-SE" sz="1150" dirty="0"/>
            </a:br>
            <a:endParaRPr lang="sv-SE" sz="1150" dirty="0"/>
          </a:p>
          <a:p>
            <a:pPr marL="0" lvl="0" indent="0" defTabSz="914400">
              <a:spcAft>
                <a:spcPts val="600"/>
              </a:spcAft>
              <a:buSzPts val="1018"/>
              <a:buNone/>
            </a:pPr>
            <a:r>
              <a:rPr lang="sv-SE" sz="1150" dirty="0"/>
              <a:t>”</a:t>
            </a:r>
            <a:r>
              <a:rPr lang="sv-SE" sz="1150" dirty="0" err="1"/>
              <a:t>Pojkarne</a:t>
            </a:r>
            <a:r>
              <a:rPr lang="sv-SE" sz="1150" dirty="0"/>
              <a:t>”, Anna Maria Lenngren, 1797</a:t>
            </a:r>
          </a:p>
        </p:txBody>
      </p:sp>
      <p:sp>
        <p:nvSpPr>
          <p:cNvPr id="138" name="Google Shape;138;p26"/>
          <p:cNvSpPr txBox="1"/>
          <p:nvPr/>
        </p:nvSpPr>
        <p:spPr>
          <a:xfrm>
            <a:off x="5769259" y="1179576"/>
            <a:ext cx="4552226" cy="3356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" sz="1100" dirty="0">
                <a:solidFill>
                  <a:schemeClr val="dk2"/>
                </a:solidFill>
              </a:rPr>
              <a:t>Vad händer om den </a:t>
            </a: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" sz="1100" dirty="0">
                <a:solidFill>
                  <a:schemeClr val="dk2"/>
                </a:solidFill>
              </a:rPr>
              <a:t>istället läses så här:</a:t>
            </a:r>
            <a:br>
              <a:rPr lang="sv" sz="1100" dirty="0">
                <a:solidFill>
                  <a:schemeClr val="dk2"/>
                </a:solidFill>
              </a:rPr>
            </a:br>
            <a:endParaRPr lang="sv-SE"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</a:t>
            </a:r>
            <a:r>
              <a:rPr lang="sv" sz="1100" u="sng" dirty="0">
                <a:solidFill>
                  <a:schemeClr val="dk1"/>
                </a:solidFill>
              </a:rPr>
              <a:t>Jag</a:t>
            </a:r>
            <a:endParaRPr lang="sv-SE" sz="1100" u="sng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	minns den ljuva</a:t>
            </a:r>
            <a:endParaRPr lang="sv-SE"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	tiden</a:t>
            </a:r>
            <a:endParaRPr lang="sv-SE"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</a:t>
            </a:r>
            <a:r>
              <a:rPr lang="sv" sz="1100" u="sng" dirty="0">
                <a:solidFill>
                  <a:schemeClr val="dk1"/>
                </a:solidFill>
              </a:rPr>
              <a:t>Jag</a:t>
            </a:r>
            <a:endParaRPr lang="sv-SE" sz="1100" u="sng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	minns den som</a:t>
            </a:r>
            <a:endParaRPr lang="sv-SE"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sv" sz="1100" dirty="0">
                <a:solidFill>
                  <a:schemeClr val="dk1"/>
                </a:solidFill>
              </a:rPr>
              <a:t>		igår</a:t>
            </a:r>
            <a:endParaRPr lang="sv-SE"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lang="sv-SE"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" sz="1100" dirty="0">
                <a:solidFill>
                  <a:schemeClr val="dk2"/>
                </a:solidFill>
              </a:rPr>
              <a:t>Påverkas din tolkning av dikten?</a:t>
            </a:r>
            <a:endParaRPr lang="sv-SE" sz="1100" dirty="0">
              <a:solidFill>
                <a:schemeClr val="dk2"/>
              </a:solidFill>
            </a:endParaRPr>
          </a:p>
        </p:txBody>
      </p:sp>
      <p:pic>
        <p:nvPicPr>
          <p:cNvPr id="2" name="Graphic 83" descr="Bägare med hel fyllning">
            <a:extLst>
              <a:ext uri="{FF2B5EF4-FFF2-40B4-BE49-F238E27FC236}">
                <a16:creationId xmlns:a16="http://schemas.microsoft.com/office/drawing/2014/main" id="{5FA2E886-4E74-0D24-5C3F-268178A3A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066765" y="3598017"/>
            <a:ext cx="1375045" cy="1375045"/>
          </a:xfrm>
          <a:prstGeom prst="rect">
            <a:avLst/>
          </a:prstGeom>
        </p:spPr>
      </p:pic>
      <p:sp>
        <p:nvSpPr>
          <p:cNvPr id="6" name="Google Shape;55;p13">
            <a:extLst>
              <a:ext uri="{FF2B5EF4-FFF2-40B4-BE49-F238E27FC236}">
                <a16:creationId xmlns:a16="http://schemas.microsoft.com/office/drawing/2014/main" id="{CC30A0CC-5980-874B-1950-B68EBC58B5FB}"/>
              </a:ext>
            </a:extLst>
          </p:cNvPr>
          <p:cNvSpPr txBox="1">
            <a:spLocks/>
          </p:cNvSpPr>
          <p:nvPr/>
        </p:nvSpPr>
        <p:spPr>
          <a:xfrm>
            <a:off x="0" y="4060477"/>
            <a:ext cx="9144000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53" name="Rectangle 152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571497" y="286788"/>
            <a:ext cx="7603239" cy="834972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ctr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Att tolka lyrik</a:t>
            </a:r>
          </a:p>
        </p:txBody>
      </p:sp>
      <p:sp>
        <p:nvSpPr>
          <p:cNvPr id="144" name="Google Shape;144;p27"/>
          <p:cNvSpPr txBox="1">
            <a:spLocks noGrp="1"/>
          </p:cNvSpPr>
          <p:nvPr>
            <p:ph type="body" idx="1"/>
          </p:nvPr>
        </p:nvSpPr>
        <p:spPr>
          <a:xfrm>
            <a:off x="2084832" y="1408548"/>
            <a:ext cx="5161788" cy="2580405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 fontScale="92500" lnSpcReduction="10000"/>
          </a:bodyPr>
          <a:lstStyle/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En stor del av att tolka lyrik handlar alltså om att undersöka hur ljud och bild samverkar.</a:t>
            </a:r>
            <a:br>
              <a:rPr lang="sv-SE" noProof="0" dirty="0"/>
            </a:br>
            <a:endParaRPr lang="sv-SE" noProof="0" dirty="0"/>
          </a:p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/>
              <a:t>En och samma dikt kan bjuda in till flera tolkningar:</a:t>
            </a:r>
          </a:p>
          <a:p>
            <a:pPr marL="22860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lang="sv-SE" noProof="0" dirty="0"/>
              <a:t>Vilka associationer och bilder som väcks hos läsaren kan variera.</a:t>
            </a:r>
          </a:p>
          <a:p>
            <a:pPr marL="22860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lang="sv-SE" noProof="0" dirty="0"/>
              <a:t>Ljuden, alltså hur man läser, kan förändra hur man tolkar dikten.</a:t>
            </a:r>
          </a:p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endParaRPr lang="sv-SE" noProof="0" dirty="0"/>
          </a:p>
          <a:p>
            <a:pPr marL="0" lvl="0" indent="-228600" defTabSz="914400">
              <a:lnSpc>
                <a:spcPct val="100000"/>
              </a:lnSpc>
              <a:spcBef>
                <a:spcPts val="700"/>
              </a:spcBef>
              <a:spcAft>
                <a:spcPts val="1200"/>
              </a:spcAft>
              <a:buNone/>
            </a:pPr>
            <a:r>
              <a:rPr lang="sv-SE" noProof="0" dirty="0"/>
              <a:t>Det betyder inte att det aldrig finns något rätt eller fel sätt att tolka en dikt.</a:t>
            </a:r>
          </a:p>
        </p:txBody>
      </p: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05052"/>
            <a:ext cx="9143999" cy="638448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Freeform 6">
            <a:extLst>
              <a:ext uri="{FF2B5EF4-FFF2-40B4-BE49-F238E27FC236}">
                <a16:creationId xmlns:a16="http://schemas.microsoft.com/office/drawing/2014/main" id="{D09F5552-39CF-49BE-9BA3-F2C2E97DD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6CCDD5D4-DC0E-4B2C-8B6B-FCAA00ECE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60" name="Rectangle 159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9" name="Google Shape;149;p28"/>
          <p:cNvSpPr txBox="1">
            <a:spLocks noGrp="1"/>
          </p:cNvSpPr>
          <p:nvPr>
            <p:ph type="title"/>
          </p:nvPr>
        </p:nvSpPr>
        <p:spPr>
          <a:xfrm>
            <a:off x="938758" y="286788"/>
            <a:ext cx="7633742" cy="1119099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Att tolka lyrik</a:t>
            </a:r>
          </a:p>
        </p:txBody>
      </p:sp>
      <p:sp>
        <p:nvSpPr>
          <p:cNvPr id="162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152" name="Google Shape;150;p28">
            <a:extLst>
              <a:ext uri="{FF2B5EF4-FFF2-40B4-BE49-F238E27FC236}">
                <a16:creationId xmlns:a16="http://schemas.microsoft.com/office/drawing/2014/main" id="{4E864D70-8C53-6C02-03BD-3500F0677D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5108336"/>
              </p:ext>
            </p:extLst>
          </p:nvPr>
        </p:nvGraphicFramePr>
        <p:xfrm>
          <a:off x="938212" y="1714500"/>
          <a:ext cx="7634288" cy="269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E3B29D87-F828-824E-5535-52CA713B0CB4}"/>
              </a:ext>
            </a:extLst>
          </p:cNvPr>
          <p:cNvSpPr txBox="1">
            <a:spLocks/>
          </p:cNvSpPr>
          <p:nvPr/>
        </p:nvSpPr>
        <p:spPr>
          <a:xfrm rot="16200000">
            <a:off x="-992077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-1"/>
            <a:ext cx="4725186" cy="5143501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5" name="Google Shape;155;p29"/>
          <p:cNvSpPr txBox="1">
            <a:spLocks noGrp="1"/>
          </p:cNvSpPr>
          <p:nvPr>
            <p:ph type="title"/>
          </p:nvPr>
        </p:nvSpPr>
        <p:spPr>
          <a:xfrm>
            <a:off x="539497" y="-201167"/>
            <a:ext cx="3546152" cy="221284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400" spc="200" noProof="0" dirty="0">
                <a:solidFill>
                  <a:schemeClr val="bg1"/>
                </a:solidFill>
              </a:rPr>
              <a:t>Exempel på lyrikanalys: </a:t>
            </a:r>
            <a:br>
              <a:rPr lang="sv-SE" sz="2400" spc="200" noProof="0" dirty="0">
                <a:solidFill>
                  <a:schemeClr val="bg1"/>
                </a:solidFill>
              </a:rPr>
            </a:br>
            <a:r>
              <a:rPr lang="sv-SE" sz="2400" spc="200" noProof="0" dirty="0">
                <a:solidFill>
                  <a:schemeClr val="bg1"/>
                </a:solidFill>
              </a:rPr>
              <a:t>”En kärleksvisa”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57" name="Google Shape;157;p29"/>
          <p:cNvSpPr txBox="1"/>
          <p:nvPr/>
        </p:nvSpPr>
        <p:spPr>
          <a:xfrm>
            <a:off x="475488" y="1755648"/>
            <a:ext cx="4795307" cy="3912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" sz="1600" b="1" cap="all" dirty="0">
                <a:solidFill>
                  <a:schemeClr val="dk2"/>
                </a:solidFill>
              </a:rPr>
              <a:t>Frågor för analys</a:t>
            </a:r>
            <a:br>
              <a:rPr lang="sv" sz="1600" b="1" cap="all" dirty="0">
                <a:solidFill>
                  <a:schemeClr val="dk2"/>
                </a:solidFill>
              </a:rPr>
            </a:br>
            <a:endParaRPr lang="sv-SE" sz="1000" b="1" cap="all" dirty="0">
              <a:solidFill>
                <a:schemeClr val="dk2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Vad handlar dikten om? 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Vem är det som ”talar” i dikten?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Vad är det för rytm och ljud i dikten? Finns det några rim </a:t>
            </a:r>
            <a:br>
              <a:rPr lang="sv" sz="1000" dirty="0">
                <a:solidFill>
                  <a:srgbClr val="333333"/>
                </a:solidFill>
              </a:rPr>
            </a:br>
            <a:r>
              <a:rPr lang="sv" sz="1000" dirty="0">
                <a:solidFill>
                  <a:srgbClr val="333333"/>
                </a:solidFill>
              </a:rPr>
              <a:t>och hur fungerar de i så fall?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Hur använder sig dikten av upprepningar? Vilken effekt ger det?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Vilka bilder målar dikten upp? Hur då?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Går det att tolka dikten på flera olika sätt? Vilken tolkning </a:t>
            </a:r>
            <a:br>
              <a:rPr lang="sv" sz="1000" dirty="0">
                <a:solidFill>
                  <a:srgbClr val="333333"/>
                </a:solidFill>
              </a:rPr>
            </a:br>
            <a:r>
              <a:rPr lang="sv" sz="1000" dirty="0">
                <a:solidFill>
                  <a:srgbClr val="333333"/>
                </a:solidFill>
              </a:rPr>
              <a:t>är rimligast?</a:t>
            </a:r>
            <a:endParaRPr lang="sv-SE" sz="1000" dirty="0">
              <a:solidFill>
                <a:srgbClr val="333333"/>
              </a:solidFill>
            </a:endParaRPr>
          </a:p>
          <a:p>
            <a:pPr marL="457200" lvl="0" indent="-30480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333333"/>
              </a:buClr>
              <a:buSzPts val="1200"/>
              <a:buAutoNum type="arabicPeriod"/>
            </a:pPr>
            <a:r>
              <a:rPr lang="sv" sz="1000" dirty="0">
                <a:solidFill>
                  <a:srgbClr val="333333"/>
                </a:solidFill>
              </a:rPr>
              <a:t>Vilka teman hittar du i dikten?</a:t>
            </a:r>
            <a:endParaRPr lang="sv-SE" sz="1000" dirty="0">
              <a:solidFill>
                <a:schemeClr val="dk2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126F633-FC5C-76FE-87FB-62B7B3596FF8}"/>
              </a:ext>
            </a:extLst>
          </p:cNvPr>
          <p:cNvSpPr txBox="1"/>
          <p:nvPr/>
        </p:nvSpPr>
        <p:spPr>
          <a:xfrm>
            <a:off x="5495544" y="872205"/>
            <a:ext cx="45720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dirty="0"/>
              <a:t>Jag köpte min kärlek för pengar,</a:t>
            </a:r>
          </a:p>
          <a:p>
            <a:r>
              <a:rPr lang="sv-SE" sz="1400" dirty="0"/>
              <a:t>för mig var ej annan att få,</a:t>
            </a:r>
          </a:p>
          <a:p>
            <a:r>
              <a:rPr lang="sv-SE" sz="1400" dirty="0"/>
              <a:t>sjung vackert, I skorrande strängar,</a:t>
            </a:r>
          </a:p>
          <a:p>
            <a:r>
              <a:rPr lang="sv-SE" sz="1400" dirty="0"/>
              <a:t>sjung vackert om kärlek ändå.</a:t>
            </a:r>
          </a:p>
          <a:p>
            <a:endParaRPr lang="sv-SE" sz="1400" dirty="0"/>
          </a:p>
          <a:p>
            <a:r>
              <a:rPr lang="sv-SE" sz="1400" dirty="0"/>
              <a:t>Den drömmen, som aldrig besannats,</a:t>
            </a:r>
          </a:p>
          <a:p>
            <a:r>
              <a:rPr lang="sv-SE" sz="1400" dirty="0"/>
              <a:t>som dröm var den vacker att få,</a:t>
            </a:r>
          </a:p>
          <a:p>
            <a:r>
              <a:rPr lang="sv-SE" sz="1400" dirty="0"/>
              <a:t>för den, som ur Eden förbannats</a:t>
            </a:r>
          </a:p>
          <a:p>
            <a:r>
              <a:rPr lang="sv-SE" sz="1400" dirty="0"/>
              <a:t>är Eden ett Eden ändå.</a:t>
            </a:r>
          </a:p>
          <a:p>
            <a:endParaRPr lang="sv-SE" sz="1400" dirty="0"/>
          </a:p>
          <a:p>
            <a:r>
              <a:rPr lang="sv-SE" sz="1400" dirty="0"/>
              <a:t>”En kärleksvisa”, Gustaf Fröding, 1898</a:t>
            </a:r>
          </a:p>
        </p:txBody>
      </p:sp>
      <p:sp>
        <p:nvSpPr>
          <p:cNvPr id="4" name="Google Shape;55;p13">
            <a:extLst>
              <a:ext uri="{FF2B5EF4-FFF2-40B4-BE49-F238E27FC236}">
                <a16:creationId xmlns:a16="http://schemas.microsoft.com/office/drawing/2014/main" id="{A77669B7-6E16-3281-F408-30ACCB9A6DEA}"/>
              </a:ext>
            </a:extLst>
          </p:cNvPr>
          <p:cNvSpPr txBox="1">
            <a:spLocks/>
          </p:cNvSpPr>
          <p:nvPr/>
        </p:nvSpPr>
        <p:spPr>
          <a:xfrm>
            <a:off x="5345631" y="4370794"/>
            <a:ext cx="5043774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tx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eform 6">
            <a:extLst>
              <a:ext uri="{FF2B5EF4-FFF2-40B4-BE49-F238E27FC236}">
                <a16:creationId xmlns:a16="http://schemas.microsoft.com/office/drawing/2014/main" id="{D09F5552-39CF-49BE-9BA3-F2C2E97DD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CDD5D4-DC0E-4B2C-8B6B-FCAA00ECE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938758" y="286788"/>
            <a:ext cx="7633742" cy="1119099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Vad är lyrik?</a:t>
            </a: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63" name="Google Shape;61;p14">
            <a:extLst>
              <a:ext uri="{FF2B5EF4-FFF2-40B4-BE49-F238E27FC236}">
                <a16:creationId xmlns:a16="http://schemas.microsoft.com/office/drawing/2014/main" id="{C52DBBD4-B90A-D2B6-1DAB-28D365C938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5913180"/>
              </p:ext>
            </p:extLst>
          </p:nvPr>
        </p:nvGraphicFramePr>
        <p:xfrm>
          <a:off x="938212" y="1714500"/>
          <a:ext cx="7634288" cy="269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4E668F0C-B9D4-CDFB-0A02-74C40A7ABA9B}"/>
              </a:ext>
            </a:extLst>
          </p:cNvPr>
          <p:cNvSpPr txBox="1">
            <a:spLocks/>
          </p:cNvSpPr>
          <p:nvPr/>
        </p:nvSpPr>
        <p:spPr>
          <a:xfrm rot="16200000">
            <a:off x="-992077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2171700" y="286788"/>
            <a:ext cx="4197295" cy="1060319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ctr" defTabSz="914400">
              <a:spcBef>
                <a:spcPct val="0"/>
              </a:spcBef>
              <a:spcAft>
                <a:spcPts val="0"/>
              </a:spcAft>
            </a:pPr>
            <a:r>
              <a:rPr lang="sv-SE" sz="3300" spc="200" noProof="0" dirty="0"/>
              <a:t>Ett exempel på lyrik</a:t>
            </a: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51435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2171700" y="1633896"/>
            <a:ext cx="6400800" cy="2775798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Autofit/>
          </a:bodyPr>
          <a:lstStyle/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Förruttnelse! hasta, o älskade Brud!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Att bädda vårt ensliga läger!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Förskjuten av världen, förskjuten av Gud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Blott dig till förhoppning jag äger.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Fort, smycka vår kammar – På svartklädda båren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Den suckande </a:t>
            </a:r>
            <a:r>
              <a:rPr lang="sv-SE" sz="1200" noProof="0" dirty="0" err="1"/>
              <a:t>älskarn</a:t>
            </a:r>
            <a:r>
              <a:rPr lang="sv-SE" sz="1200" noProof="0" dirty="0"/>
              <a:t> din boning skall nå.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Fort, tillred vår brudsäng – med nejlikor våren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Skall henne beså.</a:t>
            </a:r>
          </a:p>
          <a:p>
            <a:pPr marL="0" indent="-228600" defTabSz="914400">
              <a:lnSpc>
                <a:spcPct val="150000"/>
              </a:lnSpc>
              <a:buNone/>
            </a:pPr>
            <a:endParaRPr lang="sv-SE" sz="1200" noProof="0" dirty="0"/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000" noProof="0" dirty="0"/>
              <a:t>Första strofen ur ”Till förruttnelsen”, </a:t>
            </a:r>
            <a:br>
              <a:rPr lang="sv-SE" sz="1000" noProof="0" dirty="0"/>
            </a:br>
            <a:r>
              <a:rPr lang="sv-SE" sz="1000" noProof="0" dirty="0"/>
              <a:t>Erik Johan Stagnelius, 1818</a:t>
            </a:r>
          </a:p>
          <a:p>
            <a:pPr marL="0" indent="-228600" defTabSz="914400">
              <a:lnSpc>
                <a:spcPct val="100000"/>
              </a:lnSpc>
              <a:buNone/>
            </a:pPr>
            <a:endParaRPr lang="sv-SE" sz="1200" noProof="0" dirty="0"/>
          </a:p>
          <a:p>
            <a:pPr marL="0" indent="-228600" defTabSz="914400">
              <a:lnSpc>
                <a:spcPct val="100000"/>
              </a:lnSpc>
              <a:buNone/>
            </a:pPr>
            <a:endParaRPr lang="sv-SE" sz="1200" noProof="0" dirty="0"/>
          </a:p>
        </p:txBody>
      </p:sp>
      <p:sp>
        <p:nvSpPr>
          <p:cNvPr id="68" name="Google Shape;68;p15"/>
          <p:cNvSpPr txBox="1"/>
          <p:nvPr/>
        </p:nvSpPr>
        <p:spPr>
          <a:xfrm>
            <a:off x="5809095" y="4253580"/>
            <a:ext cx="5387082" cy="603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1000" dirty="0">
                <a:solidFill>
                  <a:schemeClr val="dk2"/>
                </a:solidFill>
              </a:rPr>
              <a:t>En </a:t>
            </a:r>
            <a:r>
              <a:rPr lang="sv-SE" sz="1000" i="1" dirty="0">
                <a:solidFill>
                  <a:schemeClr val="dk2"/>
                </a:solidFill>
              </a:rPr>
              <a:t>versrad </a:t>
            </a:r>
            <a:r>
              <a:rPr lang="sv-SE" sz="1000" dirty="0">
                <a:solidFill>
                  <a:schemeClr val="dk2"/>
                </a:solidFill>
              </a:rPr>
              <a:t>= en rad, kallas ibland också bara en </a:t>
            </a:r>
            <a:r>
              <a:rPr lang="sv-SE" sz="1000" i="1" dirty="0">
                <a:solidFill>
                  <a:schemeClr val="dk2"/>
                </a:solidFill>
              </a:rPr>
              <a:t>vers</a:t>
            </a: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1000" dirty="0">
                <a:solidFill>
                  <a:schemeClr val="dk2"/>
                </a:solidFill>
              </a:rPr>
              <a:t>En </a:t>
            </a:r>
            <a:r>
              <a:rPr lang="sv-SE" sz="1000" i="1" dirty="0">
                <a:solidFill>
                  <a:schemeClr val="dk2"/>
                </a:solidFill>
              </a:rPr>
              <a:t>strof </a:t>
            </a:r>
            <a:r>
              <a:rPr lang="sv-SE" sz="1000" dirty="0">
                <a:solidFill>
                  <a:schemeClr val="dk2"/>
                </a:solidFill>
              </a:rPr>
              <a:t>= ett stycke i dikten</a:t>
            </a:r>
            <a:endParaRPr lang="sv-SE" sz="1000" i="1" dirty="0">
              <a:solidFill>
                <a:schemeClr val="dk2"/>
              </a:solidFill>
            </a:endParaRPr>
          </a:p>
        </p:txBody>
      </p:sp>
      <p:pic>
        <p:nvPicPr>
          <p:cNvPr id="3" name="Bild 2" descr="Kalligrafipenna med hel fyllning">
            <a:extLst>
              <a:ext uri="{FF2B5EF4-FFF2-40B4-BE49-F238E27FC236}">
                <a16:creationId xmlns:a16="http://schemas.microsoft.com/office/drawing/2014/main" id="{7E6B55D5-C5AF-3EFC-BA24-BA3CD195E7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0612" y="-68224"/>
            <a:ext cx="2775798" cy="2775798"/>
          </a:xfrm>
          <a:prstGeom prst="rect">
            <a:avLst/>
          </a:prstGeom>
        </p:spPr>
      </p:pic>
      <p:sp>
        <p:nvSpPr>
          <p:cNvPr id="4" name="Google Shape;55;p13">
            <a:extLst>
              <a:ext uri="{FF2B5EF4-FFF2-40B4-BE49-F238E27FC236}">
                <a16:creationId xmlns:a16="http://schemas.microsoft.com/office/drawing/2014/main" id="{FED1F2E7-AD34-3B38-CEE4-D53C0F859D29}"/>
              </a:ext>
            </a:extLst>
          </p:cNvPr>
          <p:cNvSpPr txBox="1">
            <a:spLocks/>
          </p:cNvSpPr>
          <p:nvPr/>
        </p:nvSpPr>
        <p:spPr>
          <a:xfrm rot="16200000">
            <a:off x="-778383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112442" y="761497"/>
            <a:ext cx="5371604" cy="1119099"/>
          </a:xfrm>
          <a:prstGeom prst="ellipse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000" spc="200" noProof="0" dirty="0"/>
              <a:t>Ett annat exempel på lyrik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938758" y="2000250"/>
            <a:ext cx="3723049" cy="240944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”The </a:t>
            </a:r>
            <a:r>
              <a:rPr lang="sv-SE" sz="12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Windmill’s</a:t>
            </a: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Song”, Ian Hamilton </a:t>
            </a:r>
            <a:r>
              <a:rPr lang="sv-SE" sz="12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Finlay</a:t>
            </a: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1964</a:t>
            </a:r>
          </a:p>
        </p:txBody>
      </p:sp>
      <p:sp>
        <p:nvSpPr>
          <p:cNvPr id="89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92605" y="460084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78" name="Graphic 77" descr="Väderkvarn">
            <a:extLst>
              <a:ext uri="{FF2B5EF4-FFF2-40B4-BE49-F238E27FC236}">
                <a16:creationId xmlns:a16="http://schemas.microsoft.com/office/drawing/2014/main" id="{4E242611-325C-9EA0-7B6E-1BE36AF10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49445" y="1214544"/>
            <a:ext cx="2412999" cy="2412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04326" y="959119"/>
            <a:ext cx="4328186" cy="1119099"/>
          </a:xfrm>
          <a:prstGeom prst="ellipse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400" spc="200" noProof="0" dirty="0"/>
              <a:t>Lyrikens bilder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938758" y="2000250"/>
            <a:ext cx="3723049" cy="1904238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Autofit/>
          </a:bodyPr>
          <a:lstStyle/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SzPts val="1100"/>
              <a:buNone/>
            </a:pPr>
            <a: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Jag har en katt</a:t>
            </a: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SzPts val="1100"/>
              <a:buNone/>
            </a:pPr>
            <a: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Hennes päls är svart</a:t>
            </a: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None/>
            </a:pPr>
            <a: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Hon har gula ögon men hon har ingen hatt</a:t>
            </a: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None/>
            </a:pPr>
            <a:b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sv-SE" sz="14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None/>
            </a:pPr>
            <a:r>
              <a:rPr lang="sv-SE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Anonym poet, åtta år gammal</a:t>
            </a: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None/>
            </a:pPr>
            <a:endParaRPr lang="sv-SE" sz="14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None/>
            </a:pPr>
            <a:endParaRPr lang="sv-SE" sz="14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-228600" defTabSz="914400">
              <a:lnSpc>
                <a:spcPct val="100000"/>
              </a:lnSpc>
              <a:spcAft>
                <a:spcPts val="0"/>
              </a:spcAft>
              <a:buSzPts val="1100"/>
              <a:buNone/>
            </a:pPr>
            <a: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Vad skapas inom oss när vi läser dikten? </a:t>
            </a:r>
            <a:b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sv-SE" sz="14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Jo, en bild av en katt förstås.</a:t>
            </a:r>
          </a:p>
        </p:txBody>
      </p:sp>
      <p:sp>
        <p:nvSpPr>
          <p:cNvPr id="95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92605" y="460084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84" name="Graphic 83" descr="Katt">
            <a:extLst>
              <a:ext uri="{FF2B5EF4-FFF2-40B4-BE49-F238E27FC236}">
                <a16:creationId xmlns:a16="http://schemas.microsoft.com/office/drawing/2014/main" id="{4CBA0C06-5065-148E-0D06-AE4E8CD8DE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31595" y="2827569"/>
            <a:ext cx="1375045" cy="13750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32184" y="460084"/>
            <a:ext cx="3661817" cy="1119099"/>
          </a:xfrm>
          <a:prstGeom prst="ellipse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400" spc="200" noProof="0" dirty="0"/>
              <a:t>Lyrikens bilder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833043" y="1214544"/>
            <a:ext cx="2641678" cy="240944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Lyriken använder sig ofta av bildspråk, att genom orden måla upp en bild i läsarens inre.</a:t>
            </a:r>
          </a:p>
          <a:p>
            <a:pPr marL="0" lvl="0" indent="-228600" defTabSz="914400">
              <a:spcBef>
                <a:spcPts val="700"/>
              </a:spcBef>
              <a:spcAft>
                <a:spcPts val="0"/>
              </a:spcAft>
              <a:buNone/>
            </a:pPr>
            <a:r>
              <a:rPr lang="sv-SE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 görs sällan så tydligt som i förra exemplet. Istället brukar man måla upp mer abstrakta bilder, som här.</a:t>
            </a:r>
          </a:p>
          <a:p>
            <a:pPr marL="0" lvl="0" indent="-228600" defTabSz="914400">
              <a:spcBef>
                <a:spcPts val="700"/>
              </a:spcBef>
              <a:spcAft>
                <a:spcPts val="1200"/>
              </a:spcAft>
              <a:buNone/>
            </a:pPr>
            <a:endParaRPr lang="sv-SE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2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92605" y="460084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BACA4C7-3748-1CDB-57EC-3A51BDDE87FD}"/>
              </a:ext>
            </a:extLst>
          </p:cNvPr>
          <p:cNvSpPr txBox="1"/>
          <p:nvPr/>
        </p:nvSpPr>
        <p:spPr>
          <a:xfrm>
            <a:off x="5494197" y="1214544"/>
            <a:ext cx="343720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Höstens dagar äro genomskinliga</a:t>
            </a:r>
          </a:p>
          <a:p>
            <a:r>
              <a:rPr lang="sv-SE" sz="1200" dirty="0"/>
              <a:t>och målade på skogens gyllne grund…</a:t>
            </a:r>
          </a:p>
          <a:p>
            <a:r>
              <a:rPr lang="sv-SE" sz="1200" dirty="0"/>
              <a:t>Höstens dagar le åt hela världen.</a:t>
            </a:r>
          </a:p>
          <a:p>
            <a:r>
              <a:rPr lang="sv-SE" sz="1200" dirty="0"/>
              <a:t>Det är så skönt att somna utan önskan,</a:t>
            </a:r>
          </a:p>
          <a:p>
            <a:r>
              <a:rPr lang="sv-SE" sz="1200" dirty="0"/>
              <a:t>mätt på blommorna och trött på grönskan,</a:t>
            </a:r>
          </a:p>
          <a:p>
            <a:r>
              <a:rPr lang="sv-SE" sz="1200" dirty="0"/>
              <a:t>med vinets röda krans vid huvudgärden…</a:t>
            </a:r>
          </a:p>
          <a:p>
            <a:r>
              <a:rPr lang="sv-SE" sz="1200" dirty="0"/>
              <a:t>Höstens dag har ingen längtan mer,</a:t>
            </a:r>
          </a:p>
          <a:p>
            <a:r>
              <a:rPr lang="sv-SE" sz="1200" dirty="0"/>
              <a:t>dess fingrar äro obevekligt kalla,</a:t>
            </a:r>
          </a:p>
          <a:p>
            <a:r>
              <a:rPr lang="sv-SE" sz="1200" dirty="0"/>
              <a:t>i sina drömmar överallt den ser,</a:t>
            </a:r>
          </a:p>
          <a:p>
            <a:r>
              <a:rPr lang="sv-SE" sz="1200" dirty="0"/>
              <a:t>hur vita flingor oupphörligt falla…</a:t>
            </a:r>
          </a:p>
          <a:p>
            <a:endParaRPr lang="sv-SE" sz="1200" dirty="0"/>
          </a:p>
          <a:p>
            <a:endParaRPr lang="sv-SE" sz="1200" dirty="0"/>
          </a:p>
          <a:p>
            <a:r>
              <a:rPr lang="sv-SE" sz="1200" dirty="0"/>
              <a:t>”Höstens dagar”, Edith Södergran, 1916</a:t>
            </a: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A8711CAA-C1F3-A708-B9A7-2CCF84F40AAE}"/>
              </a:ext>
            </a:extLst>
          </p:cNvPr>
          <p:cNvSpPr txBox="1">
            <a:spLocks/>
          </p:cNvSpPr>
          <p:nvPr/>
        </p:nvSpPr>
        <p:spPr>
          <a:xfrm>
            <a:off x="0" y="4060477"/>
            <a:ext cx="9144000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reeform 6">
            <a:extLst>
              <a:ext uri="{FF2B5EF4-FFF2-40B4-BE49-F238E27FC236}">
                <a16:creationId xmlns:a16="http://schemas.microsoft.com/office/drawing/2014/main" id="{D09F5552-39CF-49BE-9BA3-F2C2E97DD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CCDD5D4-DC0E-4B2C-8B6B-FCAA00ECE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03" name="Rectangle 102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938758" y="286788"/>
            <a:ext cx="7633742" cy="1119099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Lyrikens bilder</a:t>
            </a:r>
          </a:p>
        </p:txBody>
      </p:sp>
      <p:sp>
        <p:nvSpPr>
          <p:cNvPr id="105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95" name="Google Shape;93;p19">
            <a:extLst>
              <a:ext uri="{FF2B5EF4-FFF2-40B4-BE49-F238E27FC236}">
                <a16:creationId xmlns:a16="http://schemas.microsoft.com/office/drawing/2014/main" id="{0CB6300B-B3A8-C194-6E53-F611C040C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3785222"/>
              </p:ext>
            </p:extLst>
          </p:nvPr>
        </p:nvGraphicFramePr>
        <p:xfrm>
          <a:off x="938212" y="1714500"/>
          <a:ext cx="7634288" cy="269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16AC58C8-9FFE-60DF-6EFA-95ED4D282F29}"/>
              </a:ext>
            </a:extLst>
          </p:cNvPr>
          <p:cNvSpPr txBox="1">
            <a:spLocks/>
          </p:cNvSpPr>
          <p:nvPr/>
        </p:nvSpPr>
        <p:spPr>
          <a:xfrm rot="16200000">
            <a:off x="-992077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-1"/>
            <a:ext cx="4725186" cy="5143501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698949" y="872205"/>
            <a:ext cx="3386699" cy="339909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3300" spc="200" noProof="0" dirty="0">
                <a:solidFill>
                  <a:srgbClr val="2A1A00"/>
                </a:solidFill>
              </a:rPr>
              <a:t>Hur används metaforer här?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Google Shape;67;p15">
            <a:extLst>
              <a:ext uri="{FF2B5EF4-FFF2-40B4-BE49-F238E27FC236}">
                <a16:creationId xmlns:a16="http://schemas.microsoft.com/office/drawing/2014/main" id="{79163BF5-FF8F-6DEA-BA6B-771F7DD4A4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72100" y="872205"/>
            <a:ext cx="3461004" cy="2775798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Autofit/>
          </a:bodyPr>
          <a:lstStyle/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Förruttnelse! hasta, o älskade Brud!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Att bädda vårt ensliga läger!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Förskjuten av världen, förskjuten av Gud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Blott dig till förhoppning jag äger.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Fort, smycka vår kammar – På svartklädda båren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Den suckande </a:t>
            </a:r>
            <a:r>
              <a:rPr lang="sv-SE" sz="1200" noProof="0" dirty="0" err="1"/>
              <a:t>älskarn</a:t>
            </a:r>
            <a:r>
              <a:rPr lang="sv-SE" sz="1200" noProof="0" dirty="0"/>
              <a:t> din boning skall nå.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Fort, tillred vår brudsäng – med nejlikor våren</a:t>
            </a:r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200" noProof="0" dirty="0"/>
              <a:t>Skall henne beså.</a:t>
            </a:r>
          </a:p>
          <a:p>
            <a:pPr marL="0" indent="-228600" defTabSz="914400">
              <a:lnSpc>
                <a:spcPct val="150000"/>
              </a:lnSpc>
              <a:buNone/>
            </a:pPr>
            <a:endParaRPr lang="sv-SE" sz="1200" noProof="0" dirty="0"/>
          </a:p>
          <a:p>
            <a:pPr marL="0" indent="-228600" defTabSz="914400">
              <a:lnSpc>
                <a:spcPct val="150000"/>
              </a:lnSpc>
              <a:buNone/>
            </a:pPr>
            <a:r>
              <a:rPr lang="sv-SE" sz="1000" noProof="0" dirty="0"/>
              <a:t>Första strofen ur ”Till förruttnelsen”, </a:t>
            </a:r>
            <a:br>
              <a:rPr lang="sv-SE" sz="1000" noProof="0" dirty="0"/>
            </a:br>
            <a:r>
              <a:rPr lang="sv-SE" sz="1000" noProof="0" dirty="0"/>
              <a:t>Erik Johan Stagnelius, 1818</a:t>
            </a:r>
          </a:p>
          <a:p>
            <a:pPr marL="0" indent="-228600" defTabSz="914400">
              <a:lnSpc>
                <a:spcPct val="100000"/>
              </a:lnSpc>
              <a:buNone/>
            </a:pPr>
            <a:endParaRPr lang="sv-SE" sz="1200" noProof="0" dirty="0"/>
          </a:p>
          <a:p>
            <a:pPr marL="0" indent="-228600" defTabSz="914400">
              <a:lnSpc>
                <a:spcPct val="100000"/>
              </a:lnSpc>
              <a:buNone/>
            </a:pPr>
            <a:endParaRPr lang="sv-SE" sz="1200" noProof="0" dirty="0"/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4983057F-EBB7-FD79-8AE4-88944EBC71CD}"/>
              </a:ext>
            </a:extLst>
          </p:cNvPr>
          <p:cNvSpPr txBox="1">
            <a:spLocks/>
          </p:cNvSpPr>
          <p:nvPr/>
        </p:nvSpPr>
        <p:spPr>
          <a:xfrm>
            <a:off x="1249543" y="4060478"/>
            <a:ext cx="2693549" cy="108302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Freeform 6">
            <a:extLst>
              <a:ext uri="{FF2B5EF4-FFF2-40B4-BE49-F238E27FC236}">
                <a16:creationId xmlns:a16="http://schemas.microsoft.com/office/drawing/2014/main" id="{D09F5552-39CF-49BE-9BA3-F2C2E97DD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CCDD5D4-DC0E-4B2C-8B6B-FCAA00ECE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16" name="Rectangle 115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938758" y="286788"/>
            <a:ext cx="7633742" cy="1119099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5100" spc="200" noProof="0" dirty="0"/>
              <a:t>Lyrikens bilder</a:t>
            </a:r>
          </a:p>
        </p:txBody>
      </p:sp>
      <p:sp>
        <p:nvSpPr>
          <p:cNvPr id="118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271A326-3F6D-C9E3-7BF9-DA2660E22523}"/>
              </a:ext>
            </a:extLst>
          </p:cNvPr>
          <p:cNvSpPr txBox="1"/>
          <p:nvPr/>
        </p:nvSpPr>
        <p:spPr>
          <a:xfrm>
            <a:off x="1023270" y="181195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 cap="all"/>
            </a:pPr>
            <a:r>
              <a:rPr lang="en-US" cap="none" baseline="0" dirty="0"/>
              <a:t>Andra </a:t>
            </a:r>
            <a:r>
              <a:rPr lang="en-US" cap="none" baseline="0" dirty="0" err="1"/>
              <a:t>sätt</a:t>
            </a:r>
            <a:r>
              <a:rPr lang="en-US" cap="none" baseline="0" dirty="0"/>
              <a:t> </a:t>
            </a:r>
            <a:r>
              <a:rPr lang="en-US" cap="none" baseline="0" dirty="0" err="1"/>
              <a:t>att</a:t>
            </a:r>
            <a:r>
              <a:rPr lang="en-US" cap="none" baseline="0" dirty="0"/>
              <a:t> </a:t>
            </a:r>
            <a:r>
              <a:rPr lang="en-US" cap="none" baseline="0" dirty="0" err="1"/>
              <a:t>arbeta</a:t>
            </a:r>
            <a:r>
              <a:rPr lang="en-US" cap="none" baseline="0" dirty="0"/>
              <a:t> </a:t>
            </a:r>
            <a:br>
              <a:rPr lang="en-US" cap="none" baseline="0" dirty="0"/>
            </a:br>
            <a:r>
              <a:rPr lang="en-US" cap="none" baseline="0" dirty="0"/>
              <a:t>med </a:t>
            </a:r>
            <a:r>
              <a:rPr lang="en-US" cap="none" baseline="0" dirty="0" err="1"/>
              <a:t>bilder</a:t>
            </a:r>
            <a:r>
              <a:rPr lang="en-US" cap="none" baseline="0" dirty="0"/>
              <a:t> </a:t>
            </a:r>
            <a:r>
              <a:rPr lang="en-US" cap="none" baseline="0" dirty="0" err="1"/>
              <a:t>i</a:t>
            </a:r>
            <a:r>
              <a:rPr lang="en-US" cap="none" baseline="0" dirty="0"/>
              <a:t> </a:t>
            </a:r>
            <a:r>
              <a:rPr lang="en-US" cap="none" baseline="0" dirty="0" err="1"/>
              <a:t>lyriken</a:t>
            </a:r>
            <a:r>
              <a:rPr lang="en-US" cap="none" baseline="0" dirty="0"/>
              <a:t>:</a:t>
            </a:r>
          </a:p>
        </p:txBody>
      </p:sp>
      <p:pic>
        <p:nvPicPr>
          <p:cNvPr id="6" name="Bildobjekt 5" descr="En bild som visar text, Teckensnitt, svart och vit&#10;&#10;AI-genererat innehåll kan vara felaktigt.">
            <a:extLst>
              <a:ext uri="{FF2B5EF4-FFF2-40B4-BE49-F238E27FC236}">
                <a16:creationId xmlns:a16="http://schemas.microsoft.com/office/drawing/2014/main" id="{3E0CF266-C16F-4C75-1EB4-23F7DE277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3641" y="710943"/>
            <a:ext cx="2399389" cy="32318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Bildobjekt 7" descr="En bild som visar text, Teckensnitt, vit, svart och vit&#10;&#10;AI-genererat innehåll kan vara felaktigt.">
            <a:extLst>
              <a:ext uri="{FF2B5EF4-FFF2-40B4-BE49-F238E27FC236}">
                <a16:creationId xmlns:a16="http://schemas.microsoft.com/office/drawing/2014/main" id="{8E85693B-3E21-0811-3973-E145B2896B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798" y="1692675"/>
            <a:ext cx="1840828" cy="2834875"/>
          </a:xfrm>
          <a:prstGeom prst="rect">
            <a:avLst/>
          </a:prstGeom>
        </p:spPr>
      </p:pic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4C2C5C45-E97E-DB9F-0584-6C79A5376CF6}"/>
              </a:ext>
            </a:extLst>
          </p:cNvPr>
          <p:cNvSpPr txBox="1">
            <a:spLocks/>
          </p:cNvSpPr>
          <p:nvPr/>
        </p:nvSpPr>
        <p:spPr>
          <a:xfrm rot="16200000">
            <a:off x="-992077" y="3350133"/>
            <a:ext cx="2571750" cy="1014984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v-SE" sz="12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Bricka">
  <a:themeElements>
    <a:clrScheme name="Bric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ric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c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94</TotalTime>
  <Words>1156</Words>
  <Application>Microsoft Macintosh PowerPoint</Application>
  <PresentationFormat>Bildspel på skärmen (16:9)</PresentationFormat>
  <Paragraphs>169</Paragraphs>
  <Slides>17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Gill Sans MT</vt:lpstr>
      <vt:lpstr>Impact</vt:lpstr>
      <vt:lpstr>Wingdings</vt:lpstr>
      <vt:lpstr>Bricka</vt:lpstr>
      <vt:lpstr>Att läsa och tolka lyrik</vt:lpstr>
      <vt:lpstr>Vad är lyrik?</vt:lpstr>
      <vt:lpstr>Ett exempel på lyrik</vt:lpstr>
      <vt:lpstr>Ett annat exempel på lyrik</vt:lpstr>
      <vt:lpstr>Lyrikens bilder</vt:lpstr>
      <vt:lpstr>Lyrikens bilder</vt:lpstr>
      <vt:lpstr>Lyrikens bilder</vt:lpstr>
      <vt:lpstr>Hur används metaforer här?</vt:lpstr>
      <vt:lpstr>Lyrikens bilder</vt:lpstr>
      <vt:lpstr>Lyrikens ljud</vt:lpstr>
      <vt:lpstr>Lyrikens ljud</vt:lpstr>
      <vt:lpstr>Lyrikens ljud</vt:lpstr>
      <vt:lpstr>Lyrikens ljud</vt:lpstr>
      <vt:lpstr>Lyrikens ljud</vt:lpstr>
      <vt:lpstr>Att tolka lyrik</vt:lpstr>
      <vt:lpstr>Att tolka lyrik</vt:lpstr>
      <vt:lpstr>Exempel på lyrikanalys:  ”En kärleksvisa”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Martin Joviken</cp:lastModifiedBy>
  <cp:revision>108</cp:revision>
  <dcterms:modified xsi:type="dcterms:W3CDTF">2025-06-30T12:17:08Z</dcterms:modified>
</cp:coreProperties>
</file>