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35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335"/>
    <p:restoredTop sz="94564"/>
  </p:normalViewPr>
  <p:slideViewPr>
    <p:cSldViewPr snapToGrid="0">
      <p:cViewPr varScale="1">
        <p:scale>
          <a:sx n="302" d="100"/>
          <a:sy n="302" d="100"/>
        </p:scale>
        <p:origin x="184" y="7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-49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8B0653-66AD-4160-89B5-0C5BA2984C87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0F1512F-7709-4689-B0C5-7C9AE47A40C8}">
      <dgm:prSet/>
      <dgm:spPr/>
      <dgm:t>
        <a:bodyPr/>
        <a:lstStyle/>
        <a:p>
          <a:r>
            <a:rPr lang="sv-SE" noProof="0" dirty="0"/>
            <a:t>En av Sveriges första professionella kvinnliga författare. </a:t>
          </a:r>
        </a:p>
      </dgm:t>
    </dgm:pt>
    <dgm:pt modelId="{24C36B69-CEAE-42C7-A7B7-D50AC378B6A6}" type="parTrans" cxnId="{C47D36A6-DBA2-4F98-87B2-03E2E9D766A0}">
      <dgm:prSet/>
      <dgm:spPr/>
      <dgm:t>
        <a:bodyPr/>
        <a:lstStyle/>
        <a:p>
          <a:endParaRPr lang="en-US"/>
        </a:p>
      </dgm:t>
    </dgm:pt>
    <dgm:pt modelId="{A95EFF8F-DD47-49F3-9494-E3BADD94462D}" type="sibTrans" cxnId="{C47D36A6-DBA2-4F98-87B2-03E2E9D766A0}">
      <dgm:prSet/>
      <dgm:spPr/>
      <dgm:t>
        <a:bodyPr/>
        <a:lstStyle/>
        <a:p>
          <a:endParaRPr lang="en-US"/>
        </a:p>
      </dgm:t>
    </dgm:pt>
    <dgm:pt modelId="{FE233B37-630F-4B3E-BC6A-B162C691B326}">
      <dgm:prSet/>
      <dgm:spPr/>
      <dgm:t>
        <a:bodyPr/>
        <a:lstStyle/>
        <a:p>
          <a:r>
            <a:rPr lang="sv-SE" noProof="0" dirty="0"/>
            <a:t>Hon föddes in i en rik familj och fick ta del av brödernas utbildning. </a:t>
          </a:r>
        </a:p>
      </dgm:t>
    </dgm:pt>
    <dgm:pt modelId="{42CADEA9-B8A9-4B64-AF8E-68520E4DC9EE}" type="parTrans" cxnId="{336C596C-3B06-4831-A5E0-5FF10F75C483}">
      <dgm:prSet/>
      <dgm:spPr/>
      <dgm:t>
        <a:bodyPr/>
        <a:lstStyle/>
        <a:p>
          <a:endParaRPr lang="en-US"/>
        </a:p>
      </dgm:t>
    </dgm:pt>
    <dgm:pt modelId="{54A62B63-3F9C-4733-80BE-DAB43629723D}" type="sibTrans" cxnId="{336C596C-3B06-4831-A5E0-5FF10F75C483}">
      <dgm:prSet/>
      <dgm:spPr/>
      <dgm:t>
        <a:bodyPr/>
        <a:lstStyle/>
        <a:p>
          <a:endParaRPr lang="en-US"/>
        </a:p>
      </dgm:t>
    </dgm:pt>
    <dgm:pt modelId="{FDAAE27D-ECD9-4CA7-9D1A-9C84AF900556}">
      <dgm:prSet/>
      <dgm:spPr/>
      <dgm:t>
        <a:bodyPr/>
        <a:lstStyle/>
        <a:p>
          <a:r>
            <a:rPr lang="sv-SE" noProof="0" dirty="0"/>
            <a:t>Senare gifte hon sig med en av familjens privatlärare, men han dog kort efter bröllopet.</a:t>
          </a:r>
        </a:p>
      </dgm:t>
    </dgm:pt>
    <dgm:pt modelId="{888C31F4-51FF-41F5-B7EF-D0DE6C7A075A}" type="parTrans" cxnId="{D45A4113-8CFD-4BF1-8897-026274AB272B}">
      <dgm:prSet/>
      <dgm:spPr/>
      <dgm:t>
        <a:bodyPr/>
        <a:lstStyle/>
        <a:p>
          <a:endParaRPr lang="en-US"/>
        </a:p>
      </dgm:t>
    </dgm:pt>
    <dgm:pt modelId="{52566245-C8F4-448D-9E60-499AFC8FD1CE}" type="sibTrans" cxnId="{D45A4113-8CFD-4BF1-8897-026274AB272B}">
      <dgm:prSet/>
      <dgm:spPr/>
      <dgm:t>
        <a:bodyPr/>
        <a:lstStyle/>
        <a:p>
          <a:endParaRPr lang="en-US"/>
        </a:p>
      </dgm:t>
    </dgm:pt>
    <dgm:pt modelId="{FA5B050C-4379-49D3-9F80-1927882FDD5D}">
      <dgm:prSet/>
      <dgm:spPr/>
      <dgm:t>
        <a:bodyPr/>
        <a:lstStyle/>
        <a:p>
          <a:r>
            <a:rPr lang="sv-SE" noProof="0" dirty="0"/>
            <a:t>Det blev ett startskott för </a:t>
          </a:r>
          <a:r>
            <a:rPr lang="sv-SE" noProof="0" dirty="0" err="1"/>
            <a:t>Nordenflychts</a:t>
          </a:r>
          <a:r>
            <a:rPr lang="sv-SE" noProof="0" dirty="0"/>
            <a:t> författarskap, </a:t>
          </a:r>
        </a:p>
      </dgm:t>
    </dgm:pt>
    <dgm:pt modelId="{7D4A3740-01EC-43A8-A6B4-D581C24B6A8A}" type="parTrans" cxnId="{409D6E30-BEF3-4F7E-BA72-CB5F8D70A5F2}">
      <dgm:prSet/>
      <dgm:spPr/>
      <dgm:t>
        <a:bodyPr/>
        <a:lstStyle/>
        <a:p>
          <a:endParaRPr lang="en-US"/>
        </a:p>
      </dgm:t>
    </dgm:pt>
    <dgm:pt modelId="{39997E6D-7BB0-4104-8EBD-348E7D91A70B}" type="sibTrans" cxnId="{409D6E30-BEF3-4F7E-BA72-CB5F8D70A5F2}">
      <dgm:prSet/>
      <dgm:spPr/>
      <dgm:t>
        <a:bodyPr/>
        <a:lstStyle/>
        <a:p>
          <a:endParaRPr lang="en-US"/>
        </a:p>
      </dgm:t>
    </dgm:pt>
    <dgm:pt modelId="{152DC4A2-458B-4B14-A67E-9475EAFAD354}">
      <dgm:prSet/>
      <dgm:spPr/>
      <dgm:t>
        <a:bodyPr/>
        <a:lstStyle/>
        <a:p>
          <a:r>
            <a:rPr lang="sv-SE" noProof="0" dirty="0"/>
            <a:t>dels genom debuten </a:t>
          </a:r>
          <a:r>
            <a:rPr lang="sv-SE" i="1" noProof="0" dirty="0"/>
            <a:t>Den sörjande </a:t>
          </a:r>
          <a:r>
            <a:rPr lang="sv-SE" i="1" noProof="0" dirty="0" err="1"/>
            <a:t>turtur</a:t>
          </a:r>
          <a:r>
            <a:rPr lang="sv-SE" i="1" noProof="0" dirty="0"/>
            <a:t>-duvan</a:t>
          </a:r>
          <a:r>
            <a:rPr lang="sv-SE" noProof="0" dirty="0"/>
            <a:t> (1743), en samling sorgedikter över makens död, </a:t>
          </a:r>
        </a:p>
      </dgm:t>
    </dgm:pt>
    <dgm:pt modelId="{5E2C0CAF-FC2F-429E-8043-F888CA1D1F90}" type="parTrans" cxnId="{33662A93-B949-4F2E-8867-6732005F4049}">
      <dgm:prSet/>
      <dgm:spPr/>
      <dgm:t>
        <a:bodyPr/>
        <a:lstStyle/>
        <a:p>
          <a:endParaRPr lang="en-US"/>
        </a:p>
      </dgm:t>
    </dgm:pt>
    <dgm:pt modelId="{F978D4B8-2F38-45F0-BAF8-B1A3E5F409F8}" type="sibTrans" cxnId="{33662A93-B949-4F2E-8867-6732005F4049}">
      <dgm:prSet/>
      <dgm:spPr/>
      <dgm:t>
        <a:bodyPr/>
        <a:lstStyle/>
        <a:p>
          <a:endParaRPr lang="en-US"/>
        </a:p>
      </dgm:t>
    </dgm:pt>
    <dgm:pt modelId="{DF43F0E4-76CF-4D24-BFD6-DB9F9EBB9E12}">
      <dgm:prSet/>
      <dgm:spPr/>
      <dgm:t>
        <a:bodyPr/>
        <a:lstStyle/>
        <a:p>
          <a:r>
            <a:rPr lang="sv-SE" noProof="0" dirty="0"/>
            <a:t>och dels genom att </a:t>
          </a:r>
          <a:r>
            <a:rPr lang="sv-SE" noProof="0" dirty="0" err="1"/>
            <a:t>Nordenflychts</a:t>
          </a:r>
          <a:r>
            <a:rPr lang="sv-SE" noProof="0" dirty="0"/>
            <a:t> status som änka gav henne makt över sin egen ekonomi.</a:t>
          </a:r>
        </a:p>
      </dgm:t>
    </dgm:pt>
    <dgm:pt modelId="{35116AD6-BC79-4F11-9AF0-43DAB506358D}" type="parTrans" cxnId="{402373F0-DF5C-4139-A63C-A785325DDA79}">
      <dgm:prSet/>
      <dgm:spPr/>
      <dgm:t>
        <a:bodyPr/>
        <a:lstStyle/>
        <a:p>
          <a:endParaRPr lang="en-US"/>
        </a:p>
      </dgm:t>
    </dgm:pt>
    <dgm:pt modelId="{6D53D192-E575-4A46-B2D3-B488E9AB7B0C}" type="sibTrans" cxnId="{402373F0-DF5C-4139-A63C-A785325DDA79}">
      <dgm:prSet/>
      <dgm:spPr/>
      <dgm:t>
        <a:bodyPr/>
        <a:lstStyle/>
        <a:p>
          <a:endParaRPr lang="en-US"/>
        </a:p>
      </dgm:t>
    </dgm:pt>
    <dgm:pt modelId="{CD43B336-D40F-4241-B2DF-78F4C86AD5EC}" type="pres">
      <dgm:prSet presAssocID="{778B0653-66AD-4160-89B5-0C5BA2984C87}" presName="root" presStyleCnt="0">
        <dgm:presLayoutVars>
          <dgm:dir/>
          <dgm:resizeHandles val="exact"/>
        </dgm:presLayoutVars>
      </dgm:prSet>
      <dgm:spPr/>
    </dgm:pt>
    <dgm:pt modelId="{F5D55651-F0A6-4C67-978E-91A31FBC766C}" type="pres">
      <dgm:prSet presAssocID="{70F1512F-7709-4689-B0C5-7C9AE47A40C8}" presName="compNode" presStyleCnt="0"/>
      <dgm:spPr/>
    </dgm:pt>
    <dgm:pt modelId="{2620B38E-D9AB-43EB-AE28-3343ED0C6C98}" type="pres">
      <dgm:prSet presAssocID="{70F1512F-7709-4689-B0C5-7C9AE47A40C8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lyertspenna"/>
        </a:ext>
      </dgm:extLst>
    </dgm:pt>
    <dgm:pt modelId="{323FC544-1888-4C00-BB63-C30FDB451CC8}" type="pres">
      <dgm:prSet presAssocID="{70F1512F-7709-4689-B0C5-7C9AE47A40C8}" presName="spaceRect" presStyleCnt="0"/>
      <dgm:spPr/>
    </dgm:pt>
    <dgm:pt modelId="{FDEAF46D-5DBB-48F9-991E-0C1CC5D38F47}" type="pres">
      <dgm:prSet presAssocID="{70F1512F-7709-4689-B0C5-7C9AE47A40C8}" presName="textRect" presStyleLbl="revTx" presStyleIdx="0" presStyleCnt="6">
        <dgm:presLayoutVars>
          <dgm:chMax val="1"/>
          <dgm:chPref val="1"/>
        </dgm:presLayoutVars>
      </dgm:prSet>
      <dgm:spPr/>
    </dgm:pt>
    <dgm:pt modelId="{DBC0FB25-5066-40C8-A56D-676A4384B606}" type="pres">
      <dgm:prSet presAssocID="{A95EFF8F-DD47-49F3-9494-E3BADD94462D}" presName="sibTrans" presStyleCnt="0"/>
      <dgm:spPr/>
    </dgm:pt>
    <dgm:pt modelId="{C9198724-29D4-4A2C-BDC7-3C7E58D6FB71}" type="pres">
      <dgm:prSet presAssocID="{FE233B37-630F-4B3E-BC6A-B162C691B326}" presName="compNode" presStyleCnt="0"/>
      <dgm:spPr/>
    </dgm:pt>
    <dgm:pt modelId="{0BC367FA-0E88-4B6C-95CC-87335760EFB8}" type="pres">
      <dgm:prSet presAssocID="{FE233B37-630F-4B3E-BC6A-B162C691B326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öcker"/>
        </a:ext>
      </dgm:extLst>
    </dgm:pt>
    <dgm:pt modelId="{BB6BE893-4005-4730-B4F5-4009889C4D4B}" type="pres">
      <dgm:prSet presAssocID="{FE233B37-630F-4B3E-BC6A-B162C691B326}" presName="spaceRect" presStyleCnt="0"/>
      <dgm:spPr/>
    </dgm:pt>
    <dgm:pt modelId="{729B06B9-B319-4E0A-B933-C09A3DEAFBBB}" type="pres">
      <dgm:prSet presAssocID="{FE233B37-630F-4B3E-BC6A-B162C691B326}" presName="textRect" presStyleLbl="revTx" presStyleIdx="1" presStyleCnt="6">
        <dgm:presLayoutVars>
          <dgm:chMax val="1"/>
          <dgm:chPref val="1"/>
        </dgm:presLayoutVars>
      </dgm:prSet>
      <dgm:spPr/>
    </dgm:pt>
    <dgm:pt modelId="{2AAA2F0F-AC17-4AF7-A57B-BDD21617D6C6}" type="pres">
      <dgm:prSet presAssocID="{54A62B63-3F9C-4733-80BE-DAB43629723D}" presName="sibTrans" presStyleCnt="0"/>
      <dgm:spPr/>
    </dgm:pt>
    <dgm:pt modelId="{49C06E8D-542F-4203-8FC9-BD140CF68976}" type="pres">
      <dgm:prSet presAssocID="{FDAAE27D-ECD9-4CA7-9D1A-9C84AF900556}" presName="compNode" presStyleCnt="0"/>
      <dgm:spPr/>
    </dgm:pt>
    <dgm:pt modelId="{5B464DC8-4658-4399-9E64-98BE7CE26AEF}" type="pres">
      <dgm:prSet presAssocID="{FDAAE27D-ECD9-4CA7-9D1A-9C84AF900556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dding Rings"/>
        </a:ext>
      </dgm:extLst>
    </dgm:pt>
    <dgm:pt modelId="{EC7566EA-8F7C-42B9-9331-81CF6E89BFB2}" type="pres">
      <dgm:prSet presAssocID="{FDAAE27D-ECD9-4CA7-9D1A-9C84AF900556}" presName="spaceRect" presStyleCnt="0"/>
      <dgm:spPr/>
    </dgm:pt>
    <dgm:pt modelId="{D11E88FA-0D9C-46EB-85C1-8CDA3F524BCD}" type="pres">
      <dgm:prSet presAssocID="{FDAAE27D-ECD9-4CA7-9D1A-9C84AF900556}" presName="textRect" presStyleLbl="revTx" presStyleIdx="2" presStyleCnt="6">
        <dgm:presLayoutVars>
          <dgm:chMax val="1"/>
          <dgm:chPref val="1"/>
        </dgm:presLayoutVars>
      </dgm:prSet>
      <dgm:spPr/>
    </dgm:pt>
    <dgm:pt modelId="{A7479A6F-6959-4849-95CF-654B946D8E4F}" type="pres">
      <dgm:prSet presAssocID="{52566245-C8F4-448D-9E60-499AFC8FD1CE}" presName="sibTrans" presStyleCnt="0"/>
      <dgm:spPr/>
    </dgm:pt>
    <dgm:pt modelId="{82589AC1-031C-4D62-83AB-2918D0130289}" type="pres">
      <dgm:prSet presAssocID="{FA5B050C-4379-49D3-9F80-1927882FDD5D}" presName="compNode" presStyleCnt="0"/>
      <dgm:spPr/>
    </dgm:pt>
    <dgm:pt modelId="{F656FA84-093B-4AA4-9B03-138306464FEA}" type="pres">
      <dgm:prSet presAssocID="{FA5B050C-4379-49D3-9F80-1927882FDD5D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rivmaskin"/>
        </a:ext>
      </dgm:extLst>
    </dgm:pt>
    <dgm:pt modelId="{4CB76972-EC66-4781-8466-7B91FFC2AB29}" type="pres">
      <dgm:prSet presAssocID="{FA5B050C-4379-49D3-9F80-1927882FDD5D}" presName="spaceRect" presStyleCnt="0"/>
      <dgm:spPr/>
    </dgm:pt>
    <dgm:pt modelId="{2688F936-12E3-4CA1-BDB9-43C2E35BEE8D}" type="pres">
      <dgm:prSet presAssocID="{FA5B050C-4379-49D3-9F80-1927882FDD5D}" presName="textRect" presStyleLbl="revTx" presStyleIdx="3" presStyleCnt="6">
        <dgm:presLayoutVars>
          <dgm:chMax val="1"/>
          <dgm:chPref val="1"/>
        </dgm:presLayoutVars>
      </dgm:prSet>
      <dgm:spPr/>
    </dgm:pt>
    <dgm:pt modelId="{8F1C509D-A215-4AE6-9287-F447EFA8EC91}" type="pres">
      <dgm:prSet presAssocID="{39997E6D-7BB0-4104-8EBD-348E7D91A70B}" presName="sibTrans" presStyleCnt="0"/>
      <dgm:spPr/>
    </dgm:pt>
    <dgm:pt modelId="{9463E1C5-443D-441D-AF29-61321B3DA38C}" type="pres">
      <dgm:prSet presAssocID="{152DC4A2-458B-4B14-A67E-9475EAFAD354}" presName="compNode" presStyleCnt="0"/>
      <dgm:spPr/>
    </dgm:pt>
    <dgm:pt modelId="{A1036239-0796-4168-86B3-E11F7328C66A}" type="pres">
      <dgm:prSet presAssocID="{152DC4A2-458B-4B14-A67E-9475EAFAD354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ödskalle"/>
        </a:ext>
      </dgm:extLst>
    </dgm:pt>
    <dgm:pt modelId="{39711462-3C8F-4904-80BC-F6AB582AF88F}" type="pres">
      <dgm:prSet presAssocID="{152DC4A2-458B-4B14-A67E-9475EAFAD354}" presName="spaceRect" presStyleCnt="0"/>
      <dgm:spPr/>
    </dgm:pt>
    <dgm:pt modelId="{17F563E3-A687-458A-84EC-C7AD5E96961D}" type="pres">
      <dgm:prSet presAssocID="{152DC4A2-458B-4B14-A67E-9475EAFAD354}" presName="textRect" presStyleLbl="revTx" presStyleIdx="4" presStyleCnt="6">
        <dgm:presLayoutVars>
          <dgm:chMax val="1"/>
          <dgm:chPref val="1"/>
        </dgm:presLayoutVars>
      </dgm:prSet>
      <dgm:spPr/>
    </dgm:pt>
    <dgm:pt modelId="{659A7072-916D-47F9-9044-8DDC47C6FE0F}" type="pres">
      <dgm:prSet presAssocID="{F978D4B8-2F38-45F0-BAF8-B1A3E5F409F8}" presName="sibTrans" presStyleCnt="0"/>
      <dgm:spPr/>
    </dgm:pt>
    <dgm:pt modelId="{776EC08D-56B2-4A6E-B934-F7798D7BCD5E}" type="pres">
      <dgm:prSet presAssocID="{DF43F0E4-76CF-4D24-BFD6-DB9F9EBB9E12}" presName="compNode" presStyleCnt="0"/>
      <dgm:spPr/>
    </dgm:pt>
    <dgm:pt modelId="{39F991AB-0800-48E0-A076-40AB40FE4A78}" type="pres">
      <dgm:prSet presAssocID="{DF43F0E4-76CF-4D24-BFD6-DB9F9EBB9E12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Japanese Dolls"/>
        </a:ext>
      </dgm:extLst>
    </dgm:pt>
    <dgm:pt modelId="{ABF1BE9E-8351-4100-BA78-329769C91CB9}" type="pres">
      <dgm:prSet presAssocID="{DF43F0E4-76CF-4D24-BFD6-DB9F9EBB9E12}" presName="spaceRect" presStyleCnt="0"/>
      <dgm:spPr/>
    </dgm:pt>
    <dgm:pt modelId="{3F0C3C96-17D4-4C97-B22E-CF83A56F8B12}" type="pres">
      <dgm:prSet presAssocID="{DF43F0E4-76CF-4D24-BFD6-DB9F9EBB9E12}" presName="textRect" presStyleLbl="revTx" presStyleIdx="5" presStyleCnt="6">
        <dgm:presLayoutVars>
          <dgm:chMax val="1"/>
          <dgm:chPref val="1"/>
        </dgm:presLayoutVars>
      </dgm:prSet>
      <dgm:spPr/>
    </dgm:pt>
  </dgm:ptLst>
  <dgm:cxnLst>
    <dgm:cxn modelId="{04FA890E-40CA-433E-B24E-D0EA8CC83E55}" type="presOf" srcId="{70F1512F-7709-4689-B0C5-7C9AE47A40C8}" destId="{FDEAF46D-5DBB-48F9-991E-0C1CC5D38F47}" srcOrd="0" destOrd="0" presId="urn:microsoft.com/office/officeart/2018/2/layout/IconLabelList"/>
    <dgm:cxn modelId="{D45A4113-8CFD-4BF1-8897-026274AB272B}" srcId="{778B0653-66AD-4160-89B5-0C5BA2984C87}" destId="{FDAAE27D-ECD9-4CA7-9D1A-9C84AF900556}" srcOrd="2" destOrd="0" parTransId="{888C31F4-51FF-41F5-B7EF-D0DE6C7A075A}" sibTransId="{52566245-C8F4-448D-9E60-499AFC8FD1CE}"/>
    <dgm:cxn modelId="{409D6E30-BEF3-4F7E-BA72-CB5F8D70A5F2}" srcId="{778B0653-66AD-4160-89B5-0C5BA2984C87}" destId="{FA5B050C-4379-49D3-9F80-1927882FDD5D}" srcOrd="3" destOrd="0" parTransId="{7D4A3740-01EC-43A8-A6B4-D581C24B6A8A}" sibTransId="{39997E6D-7BB0-4104-8EBD-348E7D91A70B}"/>
    <dgm:cxn modelId="{1D532B40-9EB8-4BC2-B076-884D72BEE2FB}" type="presOf" srcId="{FDAAE27D-ECD9-4CA7-9D1A-9C84AF900556}" destId="{D11E88FA-0D9C-46EB-85C1-8CDA3F524BCD}" srcOrd="0" destOrd="0" presId="urn:microsoft.com/office/officeart/2018/2/layout/IconLabelList"/>
    <dgm:cxn modelId="{336C596C-3B06-4831-A5E0-5FF10F75C483}" srcId="{778B0653-66AD-4160-89B5-0C5BA2984C87}" destId="{FE233B37-630F-4B3E-BC6A-B162C691B326}" srcOrd="1" destOrd="0" parTransId="{42CADEA9-B8A9-4B64-AF8E-68520E4DC9EE}" sibTransId="{54A62B63-3F9C-4733-80BE-DAB43629723D}"/>
    <dgm:cxn modelId="{33662A93-B949-4F2E-8867-6732005F4049}" srcId="{778B0653-66AD-4160-89B5-0C5BA2984C87}" destId="{152DC4A2-458B-4B14-A67E-9475EAFAD354}" srcOrd="4" destOrd="0" parTransId="{5E2C0CAF-FC2F-429E-8043-F888CA1D1F90}" sibTransId="{F978D4B8-2F38-45F0-BAF8-B1A3E5F409F8}"/>
    <dgm:cxn modelId="{994A9B93-A69C-4D34-BB6D-5502F8852207}" type="presOf" srcId="{DF43F0E4-76CF-4D24-BFD6-DB9F9EBB9E12}" destId="{3F0C3C96-17D4-4C97-B22E-CF83A56F8B12}" srcOrd="0" destOrd="0" presId="urn:microsoft.com/office/officeart/2018/2/layout/IconLabelList"/>
    <dgm:cxn modelId="{4C7AD4A1-F41A-473E-B79B-CB9A235473A7}" type="presOf" srcId="{FE233B37-630F-4B3E-BC6A-B162C691B326}" destId="{729B06B9-B319-4E0A-B933-C09A3DEAFBBB}" srcOrd="0" destOrd="0" presId="urn:microsoft.com/office/officeart/2018/2/layout/IconLabelList"/>
    <dgm:cxn modelId="{C47D36A6-DBA2-4F98-87B2-03E2E9D766A0}" srcId="{778B0653-66AD-4160-89B5-0C5BA2984C87}" destId="{70F1512F-7709-4689-B0C5-7C9AE47A40C8}" srcOrd="0" destOrd="0" parTransId="{24C36B69-CEAE-42C7-A7B7-D50AC378B6A6}" sibTransId="{A95EFF8F-DD47-49F3-9494-E3BADD94462D}"/>
    <dgm:cxn modelId="{04A060DD-84C9-42EF-8ED9-9B9EE886EE7C}" type="presOf" srcId="{778B0653-66AD-4160-89B5-0C5BA2984C87}" destId="{CD43B336-D40F-4241-B2DF-78F4C86AD5EC}" srcOrd="0" destOrd="0" presId="urn:microsoft.com/office/officeart/2018/2/layout/IconLabelList"/>
    <dgm:cxn modelId="{ED93A4E9-694F-4C01-B522-CA7C86B73866}" type="presOf" srcId="{152DC4A2-458B-4B14-A67E-9475EAFAD354}" destId="{17F563E3-A687-458A-84EC-C7AD5E96961D}" srcOrd="0" destOrd="0" presId="urn:microsoft.com/office/officeart/2018/2/layout/IconLabelList"/>
    <dgm:cxn modelId="{402373F0-DF5C-4139-A63C-A785325DDA79}" srcId="{778B0653-66AD-4160-89B5-0C5BA2984C87}" destId="{DF43F0E4-76CF-4D24-BFD6-DB9F9EBB9E12}" srcOrd="5" destOrd="0" parTransId="{35116AD6-BC79-4F11-9AF0-43DAB506358D}" sibTransId="{6D53D192-E575-4A46-B2D3-B488E9AB7B0C}"/>
    <dgm:cxn modelId="{E8D302FB-5087-4BEF-BFCF-17D12EDF3961}" type="presOf" srcId="{FA5B050C-4379-49D3-9F80-1927882FDD5D}" destId="{2688F936-12E3-4CA1-BDB9-43C2E35BEE8D}" srcOrd="0" destOrd="0" presId="urn:microsoft.com/office/officeart/2018/2/layout/IconLabelList"/>
    <dgm:cxn modelId="{7969568E-9E20-462B-A220-0F145549D286}" type="presParOf" srcId="{CD43B336-D40F-4241-B2DF-78F4C86AD5EC}" destId="{F5D55651-F0A6-4C67-978E-91A31FBC766C}" srcOrd="0" destOrd="0" presId="urn:microsoft.com/office/officeart/2018/2/layout/IconLabelList"/>
    <dgm:cxn modelId="{1F090A6B-408D-49A5-91B3-916BCACC30B0}" type="presParOf" srcId="{F5D55651-F0A6-4C67-978E-91A31FBC766C}" destId="{2620B38E-D9AB-43EB-AE28-3343ED0C6C98}" srcOrd="0" destOrd="0" presId="urn:microsoft.com/office/officeart/2018/2/layout/IconLabelList"/>
    <dgm:cxn modelId="{BEBC7254-43DE-49B0-917B-BCC4D698CE0C}" type="presParOf" srcId="{F5D55651-F0A6-4C67-978E-91A31FBC766C}" destId="{323FC544-1888-4C00-BB63-C30FDB451CC8}" srcOrd="1" destOrd="0" presId="urn:microsoft.com/office/officeart/2018/2/layout/IconLabelList"/>
    <dgm:cxn modelId="{943339DA-8D77-4EB9-9C69-6C6F8CAC834A}" type="presParOf" srcId="{F5D55651-F0A6-4C67-978E-91A31FBC766C}" destId="{FDEAF46D-5DBB-48F9-991E-0C1CC5D38F47}" srcOrd="2" destOrd="0" presId="urn:microsoft.com/office/officeart/2018/2/layout/IconLabelList"/>
    <dgm:cxn modelId="{D5D89151-6DF0-44CD-82D8-E2887EC95286}" type="presParOf" srcId="{CD43B336-D40F-4241-B2DF-78F4C86AD5EC}" destId="{DBC0FB25-5066-40C8-A56D-676A4384B606}" srcOrd="1" destOrd="0" presId="urn:microsoft.com/office/officeart/2018/2/layout/IconLabelList"/>
    <dgm:cxn modelId="{7F660AB5-EDCA-4F11-A9F3-F08D41896534}" type="presParOf" srcId="{CD43B336-D40F-4241-B2DF-78F4C86AD5EC}" destId="{C9198724-29D4-4A2C-BDC7-3C7E58D6FB71}" srcOrd="2" destOrd="0" presId="urn:microsoft.com/office/officeart/2018/2/layout/IconLabelList"/>
    <dgm:cxn modelId="{E0D3187F-87E9-4991-8CD5-407C80C7823B}" type="presParOf" srcId="{C9198724-29D4-4A2C-BDC7-3C7E58D6FB71}" destId="{0BC367FA-0E88-4B6C-95CC-87335760EFB8}" srcOrd="0" destOrd="0" presId="urn:microsoft.com/office/officeart/2018/2/layout/IconLabelList"/>
    <dgm:cxn modelId="{6A7FB41B-5090-4B3E-8B9B-2A240417F540}" type="presParOf" srcId="{C9198724-29D4-4A2C-BDC7-3C7E58D6FB71}" destId="{BB6BE893-4005-4730-B4F5-4009889C4D4B}" srcOrd="1" destOrd="0" presId="urn:microsoft.com/office/officeart/2018/2/layout/IconLabelList"/>
    <dgm:cxn modelId="{90EA8F2D-A864-4671-BFED-088319FE98AE}" type="presParOf" srcId="{C9198724-29D4-4A2C-BDC7-3C7E58D6FB71}" destId="{729B06B9-B319-4E0A-B933-C09A3DEAFBBB}" srcOrd="2" destOrd="0" presId="urn:microsoft.com/office/officeart/2018/2/layout/IconLabelList"/>
    <dgm:cxn modelId="{08B1F70A-58C1-4FA0-BF0E-73393A994622}" type="presParOf" srcId="{CD43B336-D40F-4241-B2DF-78F4C86AD5EC}" destId="{2AAA2F0F-AC17-4AF7-A57B-BDD21617D6C6}" srcOrd="3" destOrd="0" presId="urn:microsoft.com/office/officeart/2018/2/layout/IconLabelList"/>
    <dgm:cxn modelId="{2A8D76D6-EB84-4E73-9105-C0F6481E2125}" type="presParOf" srcId="{CD43B336-D40F-4241-B2DF-78F4C86AD5EC}" destId="{49C06E8D-542F-4203-8FC9-BD140CF68976}" srcOrd="4" destOrd="0" presId="urn:microsoft.com/office/officeart/2018/2/layout/IconLabelList"/>
    <dgm:cxn modelId="{DAE7C57D-A646-4773-8EEC-FDAF4B90D268}" type="presParOf" srcId="{49C06E8D-542F-4203-8FC9-BD140CF68976}" destId="{5B464DC8-4658-4399-9E64-98BE7CE26AEF}" srcOrd="0" destOrd="0" presId="urn:microsoft.com/office/officeart/2018/2/layout/IconLabelList"/>
    <dgm:cxn modelId="{79E5C5F8-299E-4474-82F1-22EFAADE9277}" type="presParOf" srcId="{49C06E8D-542F-4203-8FC9-BD140CF68976}" destId="{EC7566EA-8F7C-42B9-9331-81CF6E89BFB2}" srcOrd="1" destOrd="0" presId="urn:microsoft.com/office/officeart/2018/2/layout/IconLabelList"/>
    <dgm:cxn modelId="{A315242C-ABF5-4140-9484-3BC3EE1AA94F}" type="presParOf" srcId="{49C06E8D-542F-4203-8FC9-BD140CF68976}" destId="{D11E88FA-0D9C-46EB-85C1-8CDA3F524BCD}" srcOrd="2" destOrd="0" presId="urn:microsoft.com/office/officeart/2018/2/layout/IconLabelList"/>
    <dgm:cxn modelId="{7AA9096D-9139-4180-8B00-459560DBCA52}" type="presParOf" srcId="{CD43B336-D40F-4241-B2DF-78F4C86AD5EC}" destId="{A7479A6F-6959-4849-95CF-654B946D8E4F}" srcOrd="5" destOrd="0" presId="urn:microsoft.com/office/officeart/2018/2/layout/IconLabelList"/>
    <dgm:cxn modelId="{CF16313F-D5FA-4588-81E3-AE63A83944BE}" type="presParOf" srcId="{CD43B336-D40F-4241-B2DF-78F4C86AD5EC}" destId="{82589AC1-031C-4D62-83AB-2918D0130289}" srcOrd="6" destOrd="0" presId="urn:microsoft.com/office/officeart/2018/2/layout/IconLabelList"/>
    <dgm:cxn modelId="{44701F55-572C-43FD-8C50-BF1CCD037FBE}" type="presParOf" srcId="{82589AC1-031C-4D62-83AB-2918D0130289}" destId="{F656FA84-093B-4AA4-9B03-138306464FEA}" srcOrd="0" destOrd="0" presId="urn:microsoft.com/office/officeart/2018/2/layout/IconLabelList"/>
    <dgm:cxn modelId="{ED054265-145E-4BB2-B48A-871BDEED8E97}" type="presParOf" srcId="{82589AC1-031C-4D62-83AB-2918D0130289}" destId="{4CB76972-EC66-4781-8466-7B91FFC2AB29}" srcOrd="1" destOrd="0" presId="urn:microsoft.com/office/officeart/2018/2/layout/IconLabelList"/>
    <dgm:cxn modelId="{EB97B220-12B1-47DC-B66A-D3813E63B4D1}" type="presParOf" srcId="{82589AC1-031C-4D62-83AB-2918D0130289}" destId="{2688F936-12E3-4CA1-BDB9-43C2E35BEE8D}" srcOrd="2" destOrd="0" presId="urn:microsoft.com/office/officeart/2018/2/layout/IconLabelList"/>
    <dgm:cxn modelId="{D939F48F-74A8-43E8-94B3-089F47E4FE05}" type="presParOf" srcId="{CD43B336-D40F-4241-B2DF-78F4C86AD5EC}" destId="{8F1C509D-A215-4AE6-9287-F447EFA8EC91}" srcOrd="7" destOrd="0" presId="urn:microsoft.com/office/officeart/2018/2/layout/IconLabelList"/>
    <dgm:cxn modelId="{632B75F1-1967-45E8-B3ED-9867DF516FD4}" type="presParOf" srcId="{CD43B336-D40F-4241-B2DF-78F4C86AD5EC}" destId="{9463E1C5-443D-441D-AF29-61321B3DA38C}" srcOrd="8" destOrd="0" presId="urn:microsoft.com/office/officeart/2018/2/layout/IconLabelList"/>
    <dgm:cxn modelId="{87DFB49C-E6CD-4BF9-99B9-592775DFCFC8}" type="presParOf" srcId="{9463E1C5-443D-441D-AF29-61321B3DA38C}" destId="{A1036239-0796-4168-86B3-E11F7328C66A}" srcOrd="0" destOrd="0" presId="urn:microsoft.com/office/officeart/2018/2/layout/IconLabelList"/>
    <dgm:cxn modelId="{9CBBA4D2-C0DC-4C4D-B024-42E1271FC064}" type="presParOf" srcId="{9463E1C5-443D-441D-AF29-61321B3DA38C}" destId="{39711462-3C8F-4904-80BC-F6AB582AF88F}" srcOrd="1" destOrd="0" presId="urn:microsoft.com/office/officeart/2018/2/layout/IconLabelList"/>
    <dgm:cxn modelId="{9065EA88-29B1-408A-8817-A03C62A8A0C3}" type="presParOf" srcId="{9463E1C5-443D-441D-AF29-61321B3DA38C}" destId="{17F563E3-A687-458A-84EC-C7AD5E96961D}" srcOrd="2" destOrd="0" presId="urn:microsoft.com/office/officeart/2018/2/layout/IconLabelList"/>
    <dgm:cxn modelId="{A1593CE8-3FD2-4899-B805-F2F83005DED2}" type="presParOf" srcId="{CD43B336-D40F-4241-B2DF-78F4C86AD5EC}" destId="{659A7072-916D-47F9-9044-8DDC47C6FE0F}" srcOrd="9" destOrd="0" presId="urn:microsoft.com/office/officeart/2018/2/layout/IconLabelList"/>
    <dgm:cxn modelId="{3CAE5DD3-F899-4436-B0F8-A0592B582422}" type="presParOf" srcId="{CD43B336-D40F-4241-B2DF-78F4C86AD5EC}" destId="{776EC08D-56B2-4A6E-B934-F7798D7BCD5E}" srcOrd="10" destOrd="0" presId="urn:microsoft.com/office/officeart/2018/2/layout/IconLabelList"/>
    <dgm:cxn modelId="{11063788-D16F-4ADB-87AE-36D7C3CCD8DE}" type="presParOf" srcId="{776EC08D-56B2-4A6E-B934-F7798D7BCD5E}" destId="{39F991AB-0800-48E0-A076-40AB40FE4A78}" srcOrd="0" destOrd="0" presId="urn:microsoft.com/office/officeart/2018/2/layout/IconLabelList"/>
    <dgm:cxn modelId="{D6FA742E-807B-4917-84B4-26201421F9B1}" type="presParOf" srcId="{776EC08D-56B2-4A6E-B934-F7798D7BCD5E}" destId="{ABF1BE9E-8351-4100-BA78-329769C91CB9}" srcOrd="1" destOrd="0" presId="urn:microsoft.com/office/officeart/2018/2/layout/IconLabelList"/>
    <dgm:cxn modelId="{0C46BB04-F034-474C-B47E-AC6AA98516B8}" type="presParOf" srcId="{776EC08D-56B2-4A6E-B934-F7798D7BCD5E}" destId="{3F0C3C96-17D4-4C97-B22E-CF83A56F8B1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AA4DDC-34D7-48BD-B2F4-B9AB909D04EE}" type="doc">
      <dgm:prSet loTypeId="urn:microsoft.com/office/officeart/2016/7/layout/LinearBlockProcessNumbered" loCatId="process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D6E39BAD-BC60-437F-ADD5-BAD6E24B064C}">
      <dgm:prSet/>
      <dgm:spPr/>
      <dgm:t>
        <a:bodyPr/>
        <a:lstStyle/>
        <a:p>
          <a:r>
            <a:rPr lang="sv-SE" noProof="0" dirty="0"/>
            <a:t>Sveriges främsta satiriker – satiren var trendig och populär under upplysningen.</a:t>
          </a:r>
        </a:p>
      </dgm:t>
    </dgm:pt>
    <dgm:pt modelId="{195F60D5-423C-4479-8BCB-DEF53BCFD170}" type="parTrans" cxnId="{77AAB0B2-DC5D-410D-9414-03B8CC02EBD0}">
      <dgm:prSet/>
      <dgm:spPr/>
      <dgm:t>
        <a:bodyPr/>
        <a:lstStyle/>
        <a:p>
          <a:endParaRPr lang="en-US"/>
        </a:p>
      </dgm:t>
    </dgm:pt>
    <dgm:pt modelId="{79627804-716F-46E0-99D8-210A01E37B9F}" type="sibTrans" cxnId="{77AAB0B2-DC5D-410D-9414-03B8CC02EBD0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85651721-9E1D-4276-A742-66C5CEA3DB73}">
      <dgm:prSet/>
      <dgm:spPr/>
      <dgm:t>
        <a:bodyPr/>
        <a:lstStyle/>
        <a:p>
          <a:r>
            <a:rPr lang="sv-SE" noProof="0" dirty="0"/>
            <a:t>Hon växte upp med en bohemisk och ekonomiskt slarvig pappa.</a:t>
          </a:r>
        </a:p>
      </dgm:t>
    </dgm:pt>
    <dgm:pt modelId="{C20EBF3A-11BC-4CEB-B3F8-E45BEC5A563E}" type="parTrans" cxnId="{D250DA81-E1F0-4852-B6ED-0492B53F8950}">
      <dgm:prSet/>
      <dgm:spPr/>
      <dgm:t>
        <a:bodyPr/>
        <a:lstStyle/>
        <a:p>
          <a:endParaRPr lang="en-US"/>
        </a:p>
      </dgm:t>
    </dgm:pt>
    <dgm:pt modelId="{C569EA1D-89E3-4D29-9374-44A25BBB4F78}" type="sibTrans" cxnId="{D250DA81-E1F0-4852-B6ED-0492B53F8950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1E826A01-B03A-4B31-8883-441895011660}">
      <dgm:prSet/>
      <dgm:spPr/>
      <dgm:t>
        <a:bodyPr/>
        <a:lstStyle/>
        <a:p>
          <a:r>
            <a:rPr lang="sv-SE" noProof="0" dirty="0"/>
            <a:t>Även om uppväxten var stökig hade den fördelen att hon fick en utbildning som annars var förnekad flickor. </a:t>
          </a:r>
        </a:p>
      </dgm:t>
    </dgm:pt>
    <dgm:pt modelId="{4AD82DC5-3023-48E7-B39F-4A5FE284C44A}" type="parTrans" cxnId="{7306766C-04BF-4001-A28D-41A463E68AFF}">
      <dgm:prSet/>
      <dgm:spPr/>
      <dgm:t>
        <a:bodyPr/>
        <a:lstStyle/>
        <a:p>
          <a:endParaRPr lang="en-US"/>
        </a:p>
      </dgm:t>
    </dgm:pt>
    <dgm:pt modelId="{7B094FB4-9079-4E94-81AD-24800E7BC265}" type="sibTrans" cxnId="{7306766C-04BF-4001-A28D-41A463E68AFF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4F413CCB-A8FD-414B-A004-39FC2F7810F7}">
      <dgm:prSet/>
      <dgm:spPr/>
      <dgm:t>
        <a:bodyPr/>
        <a:lstStyle/>
        <a:p>
          <a:r>
            <a:rPr lang="sv-SE" noProof="0" dirty="0"/>
            <a:t>Gifte sig med en man som var pappans motsats, med en mycket ordnad syn på både ekonomin och tillvaron. </a:t>
          </a:r>
        </a:p>
      </dgm:t>
    </dgm:pt>
    <dgm:pt modelId="{4D558D82-177F-4605-8A76-BCDE74E6DC25}" type="parTrans" cxnId="{583205E5-6884-4FE2-A749-D538AF2705BE}">
      <dgm:prSet/>
      <dgm:spPr/>
      <dgm:t>
        <a:bodyPr/>
        <a:lstStyle/>
        <a:p>
          <a:endParaRPr lang="en-US"/>
        </a:p>
      </dgm:t>
    </dgm:pt>
    <dgm:pt modelId="{F5A4DB3C-02F6-48B4-B545-2CA032BE5A50}" type="sibTrans" cxnId="{583205E5-6884-4FE2-A749-D538AF2705BE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BF554B21-F791-FA47-AD6C-0AC14FC57FFC}" type="pres">
      <dgm:prSet presAssocID="{57AA4DDC-34D7-48BD-B2F4-B9AB909D04EE}" presName="Name0" presStyleCnt="0">
        <dgm:presLayoutVars>
          <dgm:animLvl val="lvl"/>
          <dgm:resizeHandles val="exact"/>
        </dgm:presLayoutVars>
      </dgm:prSet>
      <dgm:spPr/>
    </dgm:pt>
    <dgm:pt modelId="{F44D61EC-CC05-524C-A8B9-EF190566A83F}" type="pres">
      <dgm:prSet presAssocID="{D6E39BAD-BC60-437F-ADD5-BAD6E24B064C}" presName="compositeNode" presStyleCnt="0">
        <dgm:presLayoutVars>
          <dgm:bulletEnabled val="1"/>
        </dgm:presLayoutVars>
      </dgm:prSet>
      <dgm:spPr/>
    </dgm:pt>
    <dgm:pt modelId="{4CC4EE7E-ADE1-AF40-B335-DAAABA0353DD}" type="pres">
      <dgm:prSet presAssocID="{D6E39BAD-BC60-437F-ADD5-BAD6E24B064C}" presName="bgRect" presStyleLbl="alignNode1" presStyleIdx="0" presStyleCnt="4"/>
      <dgm:spPr/>
    </dgm:pt>
    <dgm:pt modelId="{2052A3D5-016E-764A-A350-672F172EA20A}" type="pres">
      <dgm:prSet presAssocID="{79627804-716F-46E0-99D8-210A01E37B9F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E0E8CFA4-4D06-F947-A2D0-3899A121030F}" type="pres">
      <dgm:prSet presAssocID="{D6E39BAD-BC60-437F-ADD5-BAD6E24B064C}" presName="nodeRect" presStyleLbl="alignNode1" presStyleIdx="0" presStyleCnt="4">
        <dgm:presLayoutVars>
          <dgm:bulletEnabled val="1"/>
        </dgm:presLayoutVars>
      </dgm:prSet>
      <dgm:spPr/>
    </dgm:pt>
    <dgm:pt modelId="{904E53FE-BB24-6842-8EE0-F71AA1AA3EB3}" type="pres">
      <dgm:prSet presAssocID="{79627804-716F-46E0-99D8-210A01E37B9F}" presName="sibTrans" presStyleCnt="0"/>
      <dgm:spPr/>
    </dgm:pt>
    <dgm:pt modelId="{DB5B361F-AB87-A64B-AD2F-E279DE96C549}" type="pres">
      <dgm:prSet presAssocID="{85651721-9E1D-4276-A742-66C5CEA3DB73}" presName="compositeNode" presStyleCnt="0">
        <dgm:presLayoutVars>
          <dgm:bulletEnabled val="1"/>
        </dgm:presLayoutVars>
      </dgm:prSet>
      <dgm:spPr/>
    </dgm:pt>
    <dgm:pt modelId="{96B3B058-4AC3-8345-BF0C-E5E71B3E5041}" type="pres">
      <dgm:prSet presAssocID="{85651721-9E1D-4276-A742-66C5CEA3DB73}" presName="bgRect" presStyleLbl="alignNode1" presStyleIdx="1" presStyleCnt="4"/>
      <dgm:spPr/>
    </dgm:pt>
    <dgm:pt modelId="{1CCAB0F1-E008-9843-B812-CF5488D81AA5}" type="pres">
      <dgm:prSet presAssocID="{C569EA1D-89E3-4D29-9374-44A25BBB4F78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194228EA-5492-6448-91FF-DCF822A6E1E8}" type="pres">
      <dgm:prSet presAssocID="{85651721-9E1D-4276-A742-66C5CEA3DB73}" presName="nodeRect" presStyleLbl="alignNode1" presStyleIdx="1" presStyleCnt="4">
        <dgm:presLayoutVars>
          <dgm:bulletEnabled val="1"/>
        </dgm:presLayoutVars>
      </dgm:prSet>
      <dgm:spPr/>
    </dgm:pt>
    <dgm:pt modelId="{3BBA59BC-1207-3746-8DE5-13819F769831}" type="pres">
      <dgm:prSet presAssocID="{C569EA1D-89E3-4D29-9374-44A25BBB4F78}" presName="sibTrans" presStyleCnt="0"/>
      <dgm:spPr/>
    </dgm:pt>
    <dgm:pt modelId="{37F18922-A92E-0842-B21A-2C80535471F3}" type="pres">
      <dgm:prSet presAssocID="{1E826A01-B03A-4B31-8883-441895011660}" presName="compositeNode" presStyleCnt="0">
        <dgm:presLayoutVars>
          <dgm:bulletEnabled val="1"/>
        </dgm:presLayoutVars>
      </dgm:prSet>
      <dgm:spPr/>
    </dgm:pt>
    <dgm:pt modelId="{980DF18E-57A4-F247-9FD1-2BD725C07832}" type="pres">
      <dgm:prSet presAssocID="{1E826A01-B03A-4B31-8883-441895011660}" presName="bgRect" presStyleLbl="alignNode1" presStyleIdx="2" presStyleCnt="4"/>
      <dgm:spPr/>
    </dgm:pt>
    <dgm:pt modelId="{C200EFDB-8F07-D24C-B179-A3ADFA8055B0}" type="pres">
      <dgm:prSet presAssocID="{7B094FB4-9079-4E94-81AD-24800E7BC265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B12E64B2-0AEB-A340-BC55-CA905EF891AD}" type="pres">
      <dgm:prSet presAssocID="{1E826A01-B03A-4B31-8883-441895011660}" presName="nodeRect" presStyleLbl="alignNode1" presStyleIdx="2" presStyleCnt="4">
        <dgm:presLayoutVars>
          <dgm:bulletEnabled val="1"/>
        </dgm:presLayoutVars>
      </dgm:prSet>
      <dgm:spPr/>
    </dgm:pt>
    <dgm:pt modelId="{7EB1DA2B-01C7-1549-8533-4CDF175D286D}" type="pres">
      <dgm:prSet presAssocID="{7B094FB4-9079-4E94-81AD-24800E7BC265}" presName="sibTrans" presStyleCnt="0"/>
      <dgm:spPr/>
    </dgm:pt>
    <dgm:pt modelId="{CCAAE6CB-25BE-E94F-9160-A881AF8A9AE2}" type="pres">
      <dgm:prSet presAssocID="{4F413CCB-A8FD-414B-A004-39FC2F7810F7}" presName="compositeNode" presStyleCnt="0">
        <dgm:presLayoutVars>
          <dgm:bulletEnabled val="1"/>
        </dgm:presLayoutVars>
      </dgm:prSet>
      <dgm:spPr/>
    </dgm:pt>
    <dgm:pt modelId="{4FB727C7-B326-5541-9214-3152CD659F8C}" type="pres">
      <dgm:prSet presAssocID="{4F413CCB-A8FD-414B-A004-39FC2F7810F7}" presName="bgRect" presStyleLbl="alignNode1" presStyleIdx="3" presStyleCnt="4"/>
      <dgm:spPr/>
    </dgm:pt>
    <dgm:pt modelId="{945D5A6F-242E-474D-A2AD-FF7BCDFDF706}" type="pres">
      <dgm:prSet presAssocID="{F5A4DB3C-02F6-48B4-B545-2CA032BE5A50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B88D6A87-27A2-9046-9B00-EDCBACED68EB}" type="pres">
      <dgm:prSet presAssocID="{4F413CCB-A8FD-414B-A004-39FC2F7810F7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28C9F50C-D15D-C242-BD96-8D2DCE40D334}" type="presOf" srcId="{79627804-716F-46E0-99D8-210A01E37B9F}" destId="{2052A3D5-016E-764A-A350-672F172EA20A}" srcOrd="0" destOrd="0" presId="urn:microsoft.com/office/officeart/2016/7/layout/LinearBlockProcessNumbered"/>
    <dgm:cxn modelId="{3FC13A30-4649-F947-AE57-8156FBA86D0F}" type="presOf" srcId="{1E826A01-B03A-4B31-8883-441895011660}" destId="{980DF18E-57A4-F247-9FD1-2BD725C07832}" srcOrd="0" destOrd="0" presId="urn:microsoft.com/office/officeart/2016/7/layout/LinearBlockProcessNumbered"/>
    <dgm:cxn modelId="{094FDE30-2E48-8846-9843-37102C68C285}" type="presOf" srcId="{85651721-9E1D-4276-A742-66C5CEA3DB73}" destId="{194228EA-5492-6448-91FF-DCF822A6E1E8}" srcOrd="1" destOrd="0" presId="urn:microsoft.com/office/officeart/2016/7/layout/LinearBlockProcessNumbered"/>
    <dgm:cxn modelId="{369E5B34-45E7-1641-BFF9-F018760FC082}" type="presOf" srcId="{C569EA1D-89E3-4D29-9374-44A25BBB4F78}" destId="{1CCAB0F1-E008-9843-B812-CF5488D81AA5}" srcOrd="0" destOrd="0" presId="urn:microsoft.com/office/officeart/2016/7/layout/LinearBlockProcessNumbered"/>
    <dgm:cxn modelId="{F6F3274A-23C8-A441-8A5E-7ECB910BE0BA}" type="presOf" srcId="{D6E39BAD-BC60-437F-ADD5-BAD6E24B064C}" destId="{4CC4EE7E-ADE1-AF40-B335-DAAABA0353DD}" srcOrd="0" destOrd="0" presId="urn:microsoft.com/office/officeart/2016/7/layout/LinearBlockProcessNumbered"/>
    <dgm:cxn modelId="{00506F69-0EB9-FA4A-B6C7-43E1694D6317}" type="presOf" srcId="{F5A4DB3C-02F6-48B4-B545-2CA032BE5A50}" destId="{945D5A6F-242E-474D-A2AD-FF7BCDFDF706}" srcOrd="0" destOrd="0" presId="urn:microsoft.com/office/officeart/2016/7/layout/LinearBlockProcessNumbered"/>
    <dgm:cxn modelId="{7306766C-04BF-4001-A28D-41A463E68AFF}" srcId="{57AA4DDC-34D7-48BD-B2F4-B9AB909D04EE}" destId="{1E826A01-B03A-4B31-8883-441895011660}" srcOrd="2" destOrd="0" parTransId="{4AD82DC5-3023-48E7-B39F-4A5FE284C44A}" sibTransId="{7B094FB4-9079-4E94-81AD-24800E7BC265}"/>
    <dgm:cxn modelId="{48B3966F-E961-3844-84C4-BCBB6FCB3B0C}" type="presOf" srcId="{7B094FB4-9079-4E94-81AD-24800E7BC265}" destId="{C200EFDB-8F07-D24C-B179-A3ADFA8055B0}" srcOrd="0" destOrd="0" presId="urn:microsoft.com/office/officeart/2016/7/layout/LinearBlockProcessNumbered"/>
    <dgm:cxn modelId="{2753627B-AC8C-C64F-8684-DFD82643FD81}" type="presOf" srcId="{4F413CCB-A8FD-414B-A004-39FC2F7810F7}" destId="{4FB727C7-B326-5541-9214-3152CD659F8C}" srcOrd="0" destOrd="0" presId="urn:microsoft.com/office/officeart/2016/7/layout/LinearBlockProcessNumbered"/>
    <dgm:cxn modelId="{D250DA81-E1F0-4852-B6ED-0492B53F8950}" srcId="{57AA4DDC-34D7-48BD-B2F4-B9AB909D04EE}" destId="{85651721-9E1D-4276-A742-66C5CEA3DB73}" srcOrd="1" destOrd="0" parTransId="{C20EBF3A-11BC-4CEB-B3F8-E45BEC5A563E}" sibTransId="{C569EA1D-89E3-4D29-9374-44A25BBB4F78}"/>
    <dgm:cxn modelId="{4EE29C88-5927-FB4C-945D-10A5BB0BDACF}" type="presOf" srcId="{57AA4DDC-34D7-48BD-B2F4-B9AB909D04EE}" destId="{BF554B21-F791-FA47-AD6C-0AC14FC57FFC}" srcOrd="0" destOrd="0" presId="urn:microsoft.com/office/officeart/2016/7/layout/LinearBlockProcessNumbered"/>
    <dgm:cxn modelId="{77AAB0B2-DC5D-410D-9414-03B8CC02EBD0}" srcId="{57AA4DDC-34D7-48BD-B2F4-B9AB909D04EE}" destId="{D6E39BAD-BC60-437F-ADD5-BAD6E24B064C}" srcOrd="0" destOrd="0" parTransId="{195F60D5-423C-4479-8BCB-DEF53BCFD170}" sibTransId="{79627804-716F-46E0-99D8-210A01E37B9F}"/>
    <dgm:cxn modelId="{2F8B19CA-3055-514E-9519-5FC815FF45F9}" type="presOf" srcId="{4F413CCB-A8FD-414B-A004-39FC2F7810F7}" destId="{B88D6A87-27A2-9046-9B00-EDCBACED68EB}" srcOrd="1" destOrd="0" presId="urn:microsoft.com/office/officeart/2016/7/layout/LinearBlockProcessNumbered"/>
    <dgm:cxn modelId="{73F36BD1-10DE-864B-89E0-E2540D29F513}" type="presOf" srcId="{1E826A01-B03A-4B31-8883-441895011660}" destId="{B12E64B2-0AEB-A340-BC55-CA905EF891AD}" srcOrd="1" destOrd="0" presId="urn:microsoft.com/office/officeart/2016/7/layout/LinearBlockProcessNumbered"/>
    <dgm:cxn modelId="{18EE57DB-97F7-4B48-9439-A7A54A69EEFD}" type="presOf" srcId="{D6E39BAD-BC60-437F-ADD5-BAD6E24B064C}" destId="{E0E8CFA4-4D06-F947-A2D0-3899A121030F}" srcOrd="1" destOrd="0" presId="urn:microsoft.com/office/officeart/2016/7/layout/LinearBlockProcessNumbered"/>
    <dgm:cxn modelId="{583205E5-6884-4FE2-A749-D538AF2705BE}" srcId="{57AA4DDC-34D7-48BD-B2F4-B9AB909D04EE}" destId="{4F413CCB-A8FD-414B-A004-39FC2F7810F7}" srcOrd="3" destOrd="0" parTransId="{4D558D82-177F-4605-8A76-BCDE74E6DC25}" sibTransId="{F5A4DB3C-02F6-48B4-B545-2CA032BE5A50}"/>
    <dgm:cxn modelId="{47A273EF-CDCF-534F-AFE4-59BDFB45C04D}" type="presOf" srcId="{85651721-9E1D-4276-A742-66C5CEA3DB73}" destId="{96B3B058-4AC3-8345-BF0C-E5E71B3E5041}" srcOrd="0" destOrd="0" presId="urn:microsoft.com/office/officeart/2016/7/layout/LinearBlockProcessNumbered"/>
    <dgm:cxn modelId="{03F95A8E-BCA4-2A49-81C0-F83108BA4690}" type="presParOf" srcId="{BF554B21-F791-FA47-AD6C-0AC14FC57FFC}" destId="{F44D61EC-CC05-524C-A8B9-EF190566A83F}" srcOrd="0" destOrd="0" presId="urn:microsoft.com/office/officeart/2016/7/layout/LinearBlockProcessNumbered"/>
    <dgm:cxn modelId="{99B7330E-832E-FE42-B69D-2D7FA26AE15A}" type="presParOf" srcId="{F44D61EC-CC05-524C-A8B9-EF190566A83F}" destId="{4CC4EE7E-ADE1-AF40-B335-DAAABA0353DD}" srcOrd="0" destOrd="0" presId="urn:microsoft.com/office/officeart/2016/7/layout/LinearBlockProcessNumbered"/>
    <dgm:cxn modelId="{D9B2EB1A-562D-EB4E-85DE-1EEA1ADAA575}" type="presParOf" srcId="{F44D61EC-CC05-524C-A8B9-EF190566A83F}" destId="{2052A3D5-016E-764A-A350-672F172EA20A}" srcOrd="1" destOrd="0" presId="urn:microsoft.com/office/officeart/2016/7/layout/LinearBlockProcessNumbered"/>
    <dgm:cxn modelId="{36F428E1-0A57-D740-929E-158F44AD4813}" type="presParOf" srcId="{F44D61EC-CC05-524C-A8B9-EF190566A83F}" destId="{E0E8CFA4-4D06-F947-A2D0-3899A121030F}" srcOrd="2" destOrd="0" presId="urn:microsoft.com/office/officeart/2016/7/layout/LinearBlockProcessNumbered"/>
    <dgm:cxn modelId="{6953DACA-2038-D048-98E7-89F1F64D7767}" type="presParOf" srcId="{BF554B21-F791-FA47-AD6C-0AC14FC57FFC}" destId="{904E53FE-BB24-6842-8EE0-F71AA1AA3EB3}" srcOrd="1" destOrd="0" presId="urn:microsoft.com/office/officeart/2016/7/layout/LinearBlockProcessNumbered"/>
    <dgm:cxn modelId="{888A7BED-C23B-1E40-A1F2-AFCE3B86E17E}" type="presParOf" srcId="{BF554B21-F791-FA47-AD6C-0AC14FC57FFC}" destId="{DB5B361F-AB87-A64B-AD2F-E279DE96C549}" srcOrd="2" destOrd="0" presId="urn:microsoft.com/office/officeart/2016/7/layout/LinearBlockProcessNumbered"/>
    <dgm:cxn modelId="{197A9476-2F53-3549-AFEE-E48FAE300249}" type="presParOf" srcId="{DB5B361F-AB87-A64B-AD2F-E279DE96C549}" destId="{96B3B058-4AC3-8345-BF0C-E5E71B3E5041}" srcOrd="0" destOrd="0" presId="urn:microsoft.com/office/officeart/2016/7/layout/LinearBlockProcessNumbered"/>
    <dgm:cxn modelId="{04FD2426-82C3-9D40-B70D-E007D35219FE}" type="presParOf" srcId="{DB5B361F-AB87-A64B-AD2F-E279DE96C549}" destId="{1CCAB0F1-E008-9843-B812-CF5488D81AA5}" srcOrd="1" destOrd="0" presId="urn:microsoft.com/office/officeart/2016/7/layout/LinearBlockProcessNumbered"/>
    <dgm:cxn modelId="{44997288-3A8B-E34A-96D3-E7112831900D}" type="presParOf" srcId="{DB5B361F-AB87-A64B-AD2F-E279DE96C549}" destId="{194228EA-5492-6448-91FF-DCF822A6E1E8}" srcOrd="2" destOrd="0" presId="urn:microsoft.com/office/officeart/2016/7/layout/LinearBlockProcessNumbered"/>
    <dgm:cxn modelId="{3B89BB0A-DED8-334C-8F8D-2B600632392D}" type="presParOf" srcId="{BF554B21-F791-FA47-AD6C-0AC14FC57FFC}" destId="{3BBA59BC-1207-3746-8DE5-13819F769831}" srcOrd="3" destOrd="0" presId="urn:microsoft.com/office/officeart/2016/7/layout/LinearBlockProcessNumbered"/>
    <dgm:cxn modelId="{87BA07C9-B366-B848-B514-4052A0FC8AC6}" type="presParOf" srcId="{BF554B21-F791-FA47-AD6C-0AC14FC57FFC}" destId="{37F18922-A92E-0842-B21A-2C80535471F3}" srcOrd="4" destOrd="0" presId="urn:microsoft.com/office/officeart/2016/7/layout/LinearBlockProcessNumbered"/>
    <dgm:cxn modelId="{709FADDB-752F-7948-9EE6-12F4FBE66B7E}" type="presParOf" srcId="{37F18922-A92E-0842-B21A-2C80535471F3}" destId="{980DF18E-57A4-F247-9FD1-2BD725C07832}" srcOrd="0" destOrd="0" presId="urn:microsoft.com/office/officeart/2016/7/layout/LinearBlockProcessNumbered"/>
    <dgm:cxn modelId="{F7D378F1-E07D-3F4B-81CB-241397C023F1}" type="presParOf" srcId="{37F18922-A92E-0842-B21A-2C80535471F3}" destId="{C200EFDB-8F07-D24C-B179-A3ADFA8055B0}" srcOrd="1" destOrd="0" presId="urn:microsoft.com/office/officeart/2016/7/layout/LinearBlockProcessNumbered"/>
    <dgm:cxn modelId="{C568058B-D73C-9F44-8E89-368DA2884DBA}" type="presParOf" srcId="{37F18922-A92E-0842-B21A-2C80535471F3}" destId="{B12E64B2-0AEB-A340-BC55-CA905EF891AD}" srcOrd="2" destOrd="0" presId="urn:microsoft.com/office/officeart/2016/7/layout/LinearBlockProcessNumbered"/>
    <dgm:cxn modelId="{288FBA67-5889-B94D-AAAA-C6C8465F21D5}" type="presParOf" srcId="{BF554B21-F791-FA47-AD6C-0AC14FC57FFC}" destId="{7EB1DA2B-01C7-1549-8533-4CDF175D286D}" srcOrd="5" destOrd="0" presId="urn:microsoft.com/office/officeart/2016/7/layout/LinearBlockProcessNumbered"/>
    <dgm:cxn modelId="{E342B10D-B5B8-6443-A6F8-69A15AD2C45F}" type="presParOf" srcId="{BF554B21-F791-FA47-AD6C-0AC14FC57FFC}" destId="{CCAAE6CB-25BE-E94F-9160-A881AF8A9AE2}" srcOrd="6" destOrd="0" presId="urn:microsoft.com/office/officeart/2016/7/layout/LinearBlockProcessNumbered"/>
    <dgm:cxn modelId="{C1665845-C78C-344C-A40A-904D8CB24032}" type="presParOf" srcId="{CCAAE6CB-25BE-E94F-9160-A881AF8A9AE2}" destId="{4FB727C7-B326-5541-9214-3152CD659F8C}" srcOrd="0" destOrd="0" presId="urn:microsoft.com/office/officeart/2016/7/layout/LinearBlockProcessNumbered"/>
    <dgm:cxn modelId="{EFC56075-4AA6-3243-A4C7-7ADD36A2B368}" type="presParOf" srcId="{CCAAE6CB-25BE-E94F-9160-A881AF8A9AE2}" destId="{945D5A6F-242E-474D-A2AD-FF7BCDFDF706}" srcOrd="1" destOrd="0" presId="urn:microsoft.com/office/officeart/2016/7/layout/LinearBlockProcessNumbered"/>
    <dgm:cxn modelId="{34F83980-E2DA-7C4E-9E0D-9538A4F8828D}" type="presParOf" srcId="{CCAAE6CB-25BE-E94F-9160-A881AF8A9AE2}" destId="{B88D6A87-27A2-9046-9B00-EDCBACED68EB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20B38E-D9AB-43EB-AE28-3343ED0C6C98}">
      <dsp:nvSpPr>
        <dsp:cNvPr id="0" name=""/>
        <dsp:cNvSpPr/>
      </dsp:nvSpPr>
      <dsp:spPr>
        <a:xfrm>
          <a:off x="289748" y="642438"/>
          <a:ext cx="470654" cy="4706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EAF46D-5DBB-48F9-991E-0C1CC5D38F47}">
      <dsp:nvSpPr>
        <dsp:cNvPr id="0" name=""/>
        <dsp:cNvSpPr/>
      </dsp:nvSpPr>
      <dsp:spPr>
        <a:xfrm>
          <a:off x="2126" y="1270012"/>
          <a:ext cx="1045898" cy="418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En av Sveriges första professionella kvinnliga författare. </a:t>
          </a:r>
        </a:p>
      </dsp:txBody>
      <dsp:txXfrm>
        <a:off x="2126" y="1270012"/>
        <a:ext cx="1045898" cy="418359"/>
      </dsp:txXfrm>
    </dsp:sp>
    <dsp:sp modelId="{0BC367FA-0E88-4B6C-95CC-87335760EFB8}">
      <dsp:nvSpPr>
        <dsp:cNvPr id="0" name=""/>
        <dsp:cNvSpPr/>
      </dsp:nvSpPr>
      <dsp:spPr>
        <a:xfrm>
          <a:off x="1518678" y="642438"/>
          <a:ext cx="470654" cy="4706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B06B9-B319-4E0A-B933-C09A3DEAFBBB}">
      <dsp:nvSpPr>
        <dsp:cNvPr id="0" name=""/>
        <dsp:cNvSpPr/>
      </dsp:nvSpPr>
      <dsp:spPr>
        <a:xfrm>
          <a:off x="1231056" y="1270012"/>
          <a:ext cx="1045898" cy="418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Hon föddes in i en rik familj och fick ta del av brödernas utbildning. </a:t>
          </a:r>
        </a:p>
      </dsp:txBody>
      <dsp:txXfrm>
        <a:off x="1231056" y="1270012"/>
        <a:ext cx="1045898" cy="418359"/>
      </dsp:txXfrm>
    </dsp:sp>
    <dsp:sp modelId="{5B464DC8-4658-4399-9E64-98BE7CE26AEF}">
      <dsp:nvSpPr>
        <dsp:cNvPr id="0" name=""/>
        <dsp:cNvSpPr/>
      </dsp:nvSpPr>
      <dsp:spPr>
        <a:xfrm>
          <a:off x="2747609" y="642438"/>
          <a:ext cx="470654" cy="4706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1E88FA-0D9C-46EB-85C1-8CDA3F524BCD}">
      <dsp:nvSpPr>
        <dsp:cNvPr id="0" name=""/>
        <dsp:cNvSpPr/>
      </dsp:nvSpPr>
      <dsp:spPr>
        <a:xfrm>
          <a:off x="2459987" y="1270012"/>
          <a:ext cx="1045898" cy="418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Senare gifte hon sig med en av familjens privatlärare, men han dog kort efter bröllopet.</a:t>
          </a:r>
        </a:p>
      </dsp:txBody>
      <dsp:txXfrm>
        <a:off x="2459987" y="1270012"/>
        <a:ext cx="1045898" cy="418359"/>
      </dsp:txXfrm>
    </dsp:sp>
    <dsp:sp modelId="{F656FA84-093B-4AA4-9B03-138306464FEA}">
      <dsp:nvSpPr>
        <dsp:cNvPr id="0" name=""/>
        <dsp:cNvSpPr/>
      </dsp:nvSpPr>
      <dsp:spPr>
        <a:xfrm>
          <a:off x="3976540" y="642438"/>
          <a:ext cx="470654" cy="47065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88F936-12E3-4CA1-BDB9-43C2E35BEE8D}">
      <dsp:nvSpPr>
        <dsp:cNvPr id="0" name=""/>
        <dsp:cNvSpPr/>
      </dsp:nvSpPr>
      <dsp:spPr>
        <a:xfrm>
          <a:off x="3688918" y="1270012"/>
          <a:ext cx="1045898" cy="418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Det blev ett startskott för </a:t>
          </a:r>
          <a:r>
            <a:rPr lang="sv-SE" sz="1100" kern="1200" noProof="0" dirty="0" err="1"/>
            <a:t>Nordenflychts</a:t>
          </a:r>
          <a:r>
            <a:rPr lang="sv-SE" sz="1100" kern="1200" noProof="0" dirty="0"/>
            <a:t> författarskap, </a:t>
          </a:r>
        </a:p>
      </dsp:txBody>
      <dsp:txXfrm>
        <a:off x="3688918" y="1270012"/>
        <a:ext cx="1045898" cy="418359"/>
      </dsp:txXfrm>
    </dsp:sp>
    <dsp:sp modelId="{A1036239-0796-4168-86B3-E11F7328C66A}">
      <dsp:nvSpPr>
        <dsp:cNvPr id="0" name=""/>
        <dsp:cNvSpPr/>
      </dsp:nvSpPr>
      <dsp:spPr>
        <a:xfrm>
          <a:off x="5205470" y="642438"/>
          <a:ext cx="470654" cy="470654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F563E3-A687-458A-84EC-C7AD5E96961D}">
      <dsp:nvSpPr>
        <dsp:cNvPr id="0" name=""/>
        <dsp:cNvSpPr/>
      </dsp:nvSpPr>
      <dsp:spPr>
        <a:xfrm>
          <a:off x="4917848" y="1270012"/>
          <a:ext cx="1045898" cy="418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dels genom debuten </a:t>
          </a:r>
          <a:r>
            <a:rPr lang="sv-SE" sz="1100" i="1" kern="1200" noProof="0" dirty="0"/>
            <a:t>Den sörjande </a:t>
          </a:r>
          <a:r>
            <a:rPr lang="sv-SE" sz="1100" i="1" kern="1200" noProof="0" dirty="0" err="1"/>
            <a:t>turtur</a:t>
          </a:r>
          <a:r>
            <a:rPr lang="sv-SE" sz="1100" i="1" kern="1200" noProof="0" dirty="0"/>
            <a:t>-duvan</a:t>
          </a:r>
          <a:r>
            <a:rPr lang="sv-SE" sz="1100" kern="1200" noProof="0" dirty="0"/>
            <a:t> (1743), en samling sorgedikter över makens död, </a:t>
          </a:r>
        </a:p>
      </dsp:txBody>
      <dsp:txXfrm>
        <a:off x="4917848" y="1270012"/>
        <a:ext cx="1045898" cy="418359"/>
      </dsp:txXfrm>
    </dsp:sp>
    <dsp:sp modelId="{39F991AB-0800-48E0-A076-40AB40FE4A78}">
      <dsp:nvSpPr>
        <dsp:cNvPr id="0" name=""/>
        <dsp:cNvSpPr/>
      </dsp:nvSpPr>
      <dsp:spPr>
        <a:xfrm>
          <a:off x="6434401" y="642438"/>
          <a:ext cx="470654" cy="470654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0C3C96-17D4-4C97-B22E-CF83A56F8B12}">
      <dsp:nvSpPr>
        <dsp:cNvPr id="0" name=""/>
        <dsp:cNvSpPr/>
      </dsp:nvSpPr>
      <dsp:spPr>
        <a:xfrm>
          <a:off x="6146779" y="1270012"/>
          <a:ext cx="1045898" cy="418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och dels genom att </a:t>
          </a:r>
          <a:r>
            <a:rPr lang="sv-SE" sz="1100" kern="1200" noProof="0" dirty="0" err="1"/>
            <a:t>Nordenflychts</a:t>
          </a:r>
          <a:r>
            <a:rPr lang="sv-SE" sz="1100" kern="1200" noProof="0" dirty="0"/>
            <a:t> status som änka gav henne makt över sin egen ekonomi.</a:t>
          </a:r>
        </a:p>
      </dsp:txBody>
      <dsp:txXfrm>
        <a:off x="6146779" y="1270012"/>
        <a:ext cx="1045898" cy="4183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C4EE7E-ADE1-AF40-B335-DAAABA0353DD}">
      <dsp:nvSpPr>
        <dsp:cNvPr id="0" name=""/>
        <dsp:cNvSpPr/>
      </dsp:nvSpPr>
      <dsp:spPr>
        <a:xfrm>
          <a:off x="139" y="153566"/>
          <a:ext cx="1682791" cy="201934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6222" tIns="0" rIns="166222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Sveriges främsta satiriker – satiren var trendig och populär under upplysningen.</a:t>
          </a:r>
        </a:p>
      </dsp:txBody>
      <dsp:txXfrm>
        <a:off x="139" y="961306"/>
        <a:ext cx="1682791" cy="1211609"/>
      </dsp:txXfrm>
    </dsp:sp>
    <dsp:sp modelId="{2052A3D5-016E-764A-A350-672F172EA20A}">
      <dsp:nvSpPr>
        <dsp:cNvPr id="0" name=""/>
        <dsp:cNvSpPr/>
      </dsp:nvSpPr>
      <dsp:spPr>
        <a:xfrm>
          <a:off x="139" y="153566"/>
          <a:ext cx="1682791" cy="807739"/>
        </a:xfrm>
        <a:prstGeom prst="rect">
          <a:avLst/>
        </a:prstGeom>
        <a:noFill/>
        <a:ln w="12700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6222" tIns="165100" rIns="166222" bIns="16510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01</a:t>
          </a:r>
        </a:p>
      </dsp:txBody>
      <dsp:txXfrm>
        <a:off x="139" y="153566"/>
        <a:ext cx="1682791" cy="807739"/>
      </dsp:txXfrm>
    </dsp:sp>
    <dsp:sp modelId="{96B3B058-4AC3-8345-BF0C-E5E71B3E5041}">
      <dsp:nvSpPr>
        <dsp:cNvPr id="0" name=""/>
        <dsp:cNvSpPr/>
      </dsp:nvSpPr>
      <dsp:spPr>
        <a:xfrm>
          <a:off x="1817554" y="153566"/>
          <a:ext cx="1682791" cy="2019349"/>
        </a:xfrm>
        <a:prstGeom prst="rect">
          <a:avLst/>
        </a:prstGeom>
        <a:solidFill>
          <a:schemeClr val="accent5">
            <a:hueOff val="6371561"/>
            <a:satOff val="-13612"/>
            <a:lumOff val="-5686"/>
            <a:alphaOff val="0"/>
          </a:schemeClr>
        </a:solidFill>
        <a:ln w="12700" cap="flat" cmpd="sng" algn="in">
          <a:solidFill>
            <a:schemeClr val="accent5">
              <a:hueOff val="6371561"/>
              <a:satOff val="-13612"/>
              <a:lumOff val="-5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6222" tIns="0" rIns="166222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Hon växte upp med en bohemisk och ekonomiskt slarvig pappa.</a:t>
          </a:r>
        </a:p>
      </dsp:txBody>
      <dsp:txXfrm>
        <a:off x="1817554" y="961306"/>
        <a:ext cx="1682791" cy="1211609"/>
      </dsp:txXfrm>
    </dsp:sp>
    <dsp:sp modelId="{1CCAB0F1-E008-9843-B812-CF5488D81AA5}">
      <dsp:nvSpPr>
        <dsp:cNvPr id="0" name=""/>
        <dsp:cNvSpPr/>
      </dsp:nvSpPr>
      <dsp:spPr>
        <a:xfrm>
          <a:off x="1817554" y="153566"/>
          <a:ext cx="1682791" cy="807739"/>
        </a:xfrm>
        <a:prstGeom prst="rect">
          <a:avLst/>
        </a:prstGeom>
        <a:noFill/>
        <a:ln w="12700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6222" tIns="165100" rIns="166222" bIns="16510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02</a:t>
          </a:r>
        </a:p>
      </dsp:txBody>
      <dsp:txXfrm>
        <a:off x="1817554" y="153566"/>
        <a:ext cx="1682791" cy="807739"/>
      </dsp:txXfrm>
    </dsp:sp>
    <dsp:sp modelId="{980DF18E-57A4-F247-9FD1-2BD725C07832}">
      <dsp:nvSpPr>
        <dsp:cNvPr id="0" name=""/>
        <dsp:cNvSpPr/>
      </dsp:nvSpPr>
      <dsp:spPr>
        <a:xfrm>
          <a:off x="3634969" y="153566"/>
          <a:ext cx="1682791" cy="2019349"/>
        </a:xfrm>
        <a:prstGeom prst="rect">
          <a:avLst/>
        </a:prstGeom>
        <a:solidFill>
          <a:schemeClr val="accent5">
            <a:hueOff val="12743123"/>
            <a:satOff val="-27225"/>
            <a:lumOff val="-11373"/>
            <a:alphaOff val="0"/>
          </a:schemeClr>
        </a:solidFill>
        <a:ln w="12700" cap="flat" cmpd="sng" algn="in">
          <a:solidFill>
            <a:schemeClr val="accent5">
              <a:hueOff val="12743123"/>
              <a:satOff val="-27225"/>
              <a:lumOff val="-1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6222" tIns="0" rIns="166222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Även om uppväxten var stökig hade den fördelen att hon fick en utbildning som annars var förnekad flickor. </a:t>
          </a:r>
        </a:p>
      </dsp:txBody>
      <dsp:txXfrm>
        <a:off x="3634969" y="961306"/>
        <a:ext cx="1682791" cy="1211609"/>
      </dsp:txXfrm>
    </dsp:sp>
    <dsp:sp modelId="{C200EFDB-8F07-D24C-B179-A3ADFA8055B0}">
      <dsp:nvSpPr>
        <dsp:cNvPr id="0" name=""/>
        <dsp:cNvSpPr/>
      </dsp:nvSpPr>
      <dsp:spPr>
        <a:xfrm>
          <a:off x="3634969" y="153566"/>
          <a:ext cx="1682791" cy="807739"/>
        </a:xfrm>
        <a:prstGeom prst="rect">
          <a:avLst/>
        </a:prstGeom>
        <a:noFill/>
        <a:ln w="12700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6222" tIns="165100" rIns="166222" bIns="16510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03</a:t>
          </a:r>
        </a:p>
      </dsp:txBody>
      <dsp:txXfrm>
        <a:off x="3634969" y="153566"/>
        <a:ext cx="1682791" cy="807739"/>
      </dsp:txXfrm>
    </dsp:sp>
    <dsp:sp modelId="{4FB727C7-B326-5541-9214-3152CD659F8C}">
      <dsp:nvSpPr>
        <dsp:cNvPr id="0" name=""/>
        <dsp:cNvSpPr/>
      </dsp:nvSpPr>
      <dsp:spPr>
        <a:xfrm>
          <a:off x="5452384" y="153566"/>
          <a:ext cx="1682791" cy="2019349"/>
        </a:xfrm>
        <a:prstGeom prst="rect">
          <a:avLst/>
        </a:prstGeom>
        <a:solidFill>
          <a:schemeClr val="accent5">
            <a:hueOff val="19114684"/>
            <a:satOff val="-40837"/>
            <a:lumOff val="-17059"/>
            <a:alphaOff val="0"/>
          </a:schemeClr>
        </a:solidFill>
        <a:ln w="12700" cap="flat" cmpd="sng" algn="in">
          <a:solidFill>
            <a:schemeClr val="accent5">
              <a:hueOff val="19114684"/>
              <a:satOff val="-40837"/>
              <a:lumOff val="-1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6222" tIns="0" rIns="166222" bIns="3302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100" kern="1200" noProof="0" dirty="0"/>
            <a:t>Gifte sig med en man som var pappans motsats, med en mycket ordnad syn på både ekonomin och tillvaron. </a:t>
          </a:r>
        </a:p>
      </dsp:txBody>
      <dsp:txXfrm>
        <a:off x="5452384" y="961306"/>
        <a:ext cx="1682791" cy="1211609"/>
      </dsp:txXfrm>
    </dsp:sp>
    <dsp:sp modelId="{945D5A6F-242E-474D-A2AD-FF7BCDFDF706}">
      <dsp:nvSpPr>
        <dsp:cNvPr id="0" name=""/>
        <dsp:cNvSpPr/>
      </dsp:nvSpPr>
      <dsp:spPr>
        <a:xfrm>
          <a:off x="5452384" y="153566"/>
          <a:ext cx="1682791" cy="807739"/>
        </a:xfrm>
        <a:prstGeom prst="rect">
          <a:avLst/>
        </a:prstGeom>
        <a:noFill/>
        <a:ln w="12700" cap="flat" cmpd="sng" algn="in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6222" tIns="165100" rIns="166222" bIns="16510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04</a:t>
          </a:r>
        </a:p>
      </dsp:txBody>
      <dsp:txXfrm>
        <a:off x="5452384" y="153566"/>
        <a:ext cx="1682791" cy="8077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3c94e6ac01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3c94e6ac01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4fc5fb861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4fc5fb861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3c94e6ac01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3c94e6ac01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fc5fb8613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fc5fb8613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4fc5fb8613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4fc5fb8613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3c94e6ac01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3c94e6ac01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4fc5fb861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4fc5fb861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667763" y="473202"/>
            <a:ext cx="3926681" cy="39219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823791"/>
            <a:ext cx="7738814" cy="3296241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4484398"/>
            <a:ext cx="6034030" cy="55670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4781759"/>
            <a:ext cx="1747292" cy="261347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4781759"/>
            <a:ext cx="3086100" cy="259347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4781759"/>
            <a:ext cx="1747292" cy="259347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943961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106662880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9741" y="286789"/>
            <a:ext cx="1119099" cy="4200303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286789"/>
            <a:ext cx="6294439" cy="4200304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21810422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991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6731322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805417"/>
            <a:ext cx="6140303" cy="3048470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7" y="3869836"/>
            <a:ext cx="5263116" cy="7133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4781759"/>
            <a:ext cx="1120460" cy="261347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4781759"/>
            <a:ext cx="3086100" cy="259347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4781759"/>
            <a:ext cx="1115675" cy="259347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51435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799858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1714500"/>
            <a:ext cx="3600450" cy="27146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7" y="1714500"/>
            <a:ext cx="3600450" cy="271462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826132704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546" y="285750"/>
            <a:ext cx="7629525" cy="112013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9" y="1649725"/>
            <a:ext cx="3600450" cy="474397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975" y="2181826"/>
            <a:ext cx="3600450" cy="22472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1649725"/>
            <a:ext cx="3600450" cy="474397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181826"/>
            <a:ext cx="3600450" cy="22472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94762980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23562622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513125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5143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342900"/>
            <a:ext cx="2319086" cy="897503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690283"/>
            <a:ext cx="4618814" cy="373884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306002"/>
            <a:ext cx="2319086" cy="3123123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4781759"/>
            <a:ext cx="925016" cy="261347"/>
          </a:xfrm>
        </p:spPr>
        <p:txBody>
          <a:bodyPr/>
          <a:lstStyle/>
          <a:p>
            <a:fld id="{D1BE4249-C0D0-4B06-8692-E8BB871AF643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4781759"/>
            <a:ext cx="2611634" cy="25934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4781759"/>
            <a:ext cx="924342" cy="259347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5724161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51434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51435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342900"/>
            <a:ext cx="2319088" cy="897503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306002"/>
            <a:ext cx="2319088" cy="3123123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4781759"/>
            <a:ext cx="924342" cy="261347"/>
          </a:xfrm>
        </p:spPr>
        <p:txBody>
          <a:bodyPr/>
          <a:lstStyle/>
          <a:p>
            <a:fld id="{042B0DB6-F5C7-45FB-8CF3-31B45F9C2DAC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4781759"/>
            <a:ext cx="2611634" cy="25934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5676" y="4781759"/>
            <a:ext cx="925830" cy="259347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2546549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286789"/>
            <a:ext cx="7633742" cy="11190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1714501"/>
            <a:ext cx="7633742" cy="2695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4781759"/>
            <a:ext cx="1747292" cy="2613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7/2/25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81759"/>
            <a:ext cx="3086100" cy="2593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4781759"/>
            <a:ext cx="2114549" cy="2593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664369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3771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825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291838" y="659259"/>
            <a:ext cx="4416566" cy="3660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3600" noProof="0" dirty="0">
                <a:solidFill>
                  <a:schemeClr val="tx1"/>
                </a:solidFill>
              </a:rPr>
              <a:t>Skrivande svenska kvinnor</a:t>
            </a: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402336" y="1301999"/>
            <a:ext cx="2135667" cy="2132670"/>
          </a:xfrm>
          <a:prstGeom prst="rect">
            <a:avLst/>
          </a:prstGeom>
        </p:spPr>
        <p:txBody>
          <a:bodyPr spcFirstLastPara="1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600"/>
              </a:spcAft>
              <a:buNone/>
            </a:pPr>
            <a:r>
              <a:rPr lang="sv-SE" sz="1300" b="0" noProof="0" dirty="0">
                <a:solidFill>
                  <a:schemeClr val="bg1"/>
                </a:solidFill>
                <a:latin typeface="+mj-lt"/>
              </a:rPr>
              <a:t>Tre författarskap från 1700- och 1800-talet</a:t>
            </a:r>
          </a:p>
        </p:txBody>
      </p:sp>
      <p:sp>
        <p:nvSpPr>
          <p:cNvPr id="2" name="Google Shape;55;p13">
            <a:extLst>
              <a:ext uri="{FF2B5EF4-FFF2-40B4-BE49-F238E27FC236}">
                <a16:creationId xmlns:a16="http://schemas.microsoft.com/office/drawing/2014/main" id="{5C0ACFFE-873D-D497-D252-31267AFC9ECC}"/>
              </a:ext>
            </a:extLst>
          </p:cNvPr>
          <p:cNvSpPr txBox="1">
            <a:spLocks/>
          </p:cNvSpPr>
          <p:nvPr/>
        </p:nvSpPr>
        <p:spPr>
          <a:xfrm>
            <a:off x="-1524000" y="3082832"/>
            <a:ext cx="3980688" cy="386166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0"/>
              </a:spcBef>
              <a:spcAft>
                <a:spcPts val="600"/>
              </a:spcAft>
            </a:pPr>
            <a:r>
              <a:rPr lang="sv-SE" sz="800" dirty="0">
                <a:solidFill>
                  <a:schemeClr val="tx1"/>
                </a:solidFill>
                <a:latin typeface="Gill Sans MT" panose="020B0502020104020203" pitchFamily="34" charset="77"/>
              </a:rPr>
              <a:t>LITTERATURBANKENS SKOLA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 build="p"/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1673352" y="723519"/>
            <a:ext cx="5797296" cy="891540"/>
          </a:xfrm>
          <a:prstGeom prst="rect">
            <a:avLst/>
          </a:prstGeom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1800" spc="200" noProof="0" dirty="0"/>
              <a:t>Hedvig Charlotta </a:t>
            </a:r>
            <a:r>
              <a:rPr lang="sv-SE" sz="1800" spc="200" noProof="0" dirty="0" err="1"/>
              <a:t>Nordenflycht</a:t>
            </a:r>
            <a:r>
              <a:rPr lang="sv-SE" sz="1800" spc="200" noProof="0" dirty="0"/>
              <a:t> (1718–1763) </a:t>
            </a:r>
          </a:p>
        </p:txBody>
      </p:sp>
      <p:graphicFrame>
        <p:nvGraphicFramePr>
          <p:cNvPr id="63" name="Google Shape;61;p14">
            <a:extLst>
              <a:ext uri="{FF2B5EF4-FFF2-40B4-BE49-F238E27FC236}">
                <a16:creationId xmlns:a16="http://schemas.microsoft.com/office/drawing/2014/main" id="{4B4FD9B7-91AE-12FB-1A37-688E569E85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0740039"/>
              </p:ext>
            </p:extLst>
          </p:nvPr>
        </p:nvGraphicFramePr>
        <p:xfrm>
          <a:off x="1225296" y="1530762"/>
          <a:ext cx="7194804" cy="23308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ruta 2">
            <a:extLst>
              <a:ext uri="{FF2B5EF4-FFF2-40B4-BE49-F238E27FC236}">
                <a16:creationId xmlns:a16="http://schemas.microsoft.com/office/drawing/2014/main" id="{DBB29172-D264-E9D4-BB26-904BBDBF0F12}"/>
              </a:ext>
            </a:extLst>
          </p:cNvPr>
          <p:cNvSpPr txBox="1"/>
          <p:nvPr/>
        </p:nvSpPr>
        <p:spPr>
          <a:xfrm rot="16200000">
            <a:off x="-883851" y="3878732"/>
            <a:ext cx="229869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sv-SE" sz="900" dirty="0">
                <a:solidFill>
                  <a:schemeClr val="bg1"/>
                </a:solidFill>
                <a:latin typeface="Gill Sans MT" panose="020B0502020104020203" pitchFamily="34" charset="77"/>
              </a:rPr>
              <a:t>LITTERATURBANKENS SKOLA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1298035" y="723519"/>
            <a:ext cx="2763774" cy="27637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ct val="39285"/>
            </a:pPr>
            <a:r>
              <a:rPr lang="sv-SE" sz="1600" kern="1200" cap="all" spc="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Hedvig Charlotta </a:t>
            </a:r>
            <a:r>
              <a:rPr lang="sv-SE" sz="1600" kern="1200" cap="all" spc="200" noProof="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Nordenflycht</a:t>
            </a:r>
            <a:r>
              <a:rPr lang="sv-SE" sz="1600" kern="1200" cap="all" spc="200" noProof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(1718–1763) </a:t>
            </a:r>
          </a:p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endParaRPr lang="sv-SE" sz="1300" kern="1200" cap="all" spc="200" noProof="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193771" y="1051560"/>
            <a:ext cx="3990522" cy="3040380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 lnSpcReduction="10000"/>
          </a:bodyPr>
          <a:lstStyle/>
          <a:p>
            <a:pPr marL="4572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sv-SE" noProof="0" dirty="0" err="1">
                <a:solidFill>
                  <a:schemeClr val="tx1"/>
                </a:solidFill>
                <a:sym typeface="Georgia"/>
              </a:rPr>
              <a:t>Nordenflycht</a:t>
            </a:r>
            <a:r>
              <a:rPr lang="sv-SE" noProof="0" dirty="0">
                <a:solidFill>
                  <a:schemeClr val="tx1"/>
                </a:solidFill>
                <a:sym typeface="Georgia"/>
              </a:rPr>
              <a:t> skrev många dikter. Hon var mycket engagerad i frågan om kvinnors rättigheter, och argumenterade för kvinnors rätt till utbildning och att arbeta för sin försörjning.</a:t>
            </a:r>
          </a:p>
          <a:p>
            <a:pPr marL="4572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chemeClr val="tx1"/>
                </a:solidFill>
                <a:sym typeface="Georgia"/>
              </a:rPr>
              <a:t>En av hennes mest kända dikter heter “Över en Hyacint. Till —” (1762) och handlar om olycklig kärlek.</a:t>
            </a:r>
          </a:p>
          <a:p>
            <a:pPr marL="4572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chemeClr val="tx1"/>
                </a:solidFill>
                <a:sym typeface="Georgia"/>
              </a:rPr>
              <a:t>Ett av hennes mest kända feministiska debattinlägg heter </a:t>
            </a:r>
            <a:r>
              <a:rPr lang="sv-SE" i="1" noProof="0" dirty="0" err="1">
                <a:solidFill>
                  <a:schemeClr val="tx1"/>
                </a:solidFill>
                <a:sym typeface="Georgia"/>
              </a:rPr>
              <a:t>Fruentimrets</a:t>
            </a:r>
            <a:r>
              <a:rPr lang="sv-SE" i="1" noProof="0" dirty="0">
                <a:solidFill>
                  <a:schemeClr val="tx1"/>
                </a:solidFill>
                <a:sym typeface="Georgia"/>
              </a:rPr>
              <a:t> försvar</a:t>
            </a:r>
            <a:r>
              <a:rPr lang="sv-SE" noProof="0" dirty="0">
                <a:solidFill>
                  <a:schemeClr val="tx1"/>
                </a:solidFill>
                <a:sym typeface="Georgia"/>
              </a:rPr>
              <a:t> (1761) och är en kombination av prosa och dikt som svarar på den franske filosofen Jean-Jacques Rousseaus mycket nedvärderande texter om kvinnor.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7B781946-2FF6-44A7-2377-4B2772810DD8}"/>
              </a:ext>
            </a:extLst>
          </p:cNvPr>
          <p:cNvSpPr txBox="1"/>
          <p:nvPr/>
        </p:nvSpPr>
        <p:spPr>
          <a:xfrm rot="16200000">
            <a:off x="-883851" y="3878732"/>
            <a:ext cx="229869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sv-SE" sz="900" dirty="0">
                <a:solidFill>
                  <a:schemeClr val="bg1"/>
                </a:solidFill>
                <a:latin typeface="Gill Sans MT" panose="020B0502020104020203" pitchFamily="34" charset="77"/>
              </a:rPr>
              <a:t>LITTERATURBANKENS SKOLA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1152144" y="686943"/>
            <a:ext cx="5797296" cy="891540"/>
          </a:xfrm>
          <a:prstGeom prst="rect">
            <a:avLst/>
          </a:prstGeom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2000" spc="200" noProof="0" dirty="0"/>
              <a:t>Anna Maria Lenngren (1754–1817)</a:t>
            </a:r>
          </a:p>
        </p:txBody>
      </p:sp>
      <p:graphicFrame>
        <p:nvGraphicFramePr>
          <p:cNvPr id="75" name="Google Shape;73;p16">
            <a:extLst>
              <a:ext uri="{FF2B5EF4-FFF2-40B4-BE49-F238E27FC236}">
                <a16:creationId xmlns:a16="http://schemas.microsoft.com/office/drawing/2014/main" id="{BF202664-DB97-5C8B-ECAC-2BD3FB6A47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1114199"/>
              </p:ext>
            </p:extLst>
          </p:nvPr>
        </p:nvGraphicFramePr>
        <p:xfrm>
          <a:off x="1307592" y="1578483"/>
          <a:ext cx="7135315" cy="2326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ruta 1">
            <a:extLst>
              <a:ext uri="{FF2B5EF4-FFF2-40B4-BE49-F238E27FC236}">
                <a16:creationId xmlns:a16="http://schemas.microsoft.com/office/drawing/2014/main" id="{9B38C15F-5F0F-ECD7-4ED7-C33AFB759506}"/>
              </a:ext>
            </a:extLst>
          </p:cNvPr>
          <p:cNvSpPr txBox="1"/>
          <p:nvPr/>
        </p:nvSpPr>
        <p:spPr>
          <a:xfrm rot="16200000">
            <a:off x="-883851" y="3878732"/>
            <a:ext cx="229869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sv-SE" sz="900" dirty="0">
                <a:solidFill>
                  <a:schemeClr val="bg1"/>
                </a:solidFill>
                <a:latin typeface="Gill Sans MT" panose="020B0502020104020203" pitchFamily="34" charset="77"/>
              </a:rPr>
              <a:t>LITTERATURBANKENS SKOLA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5790126" y="1189863"/>
            <a:ext cx="2763774" cy="27637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 spcFirstLastPara="1" vert="horz" lIns="182880" tIns="182880" rIns="182880" bIns="18288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ct val="45833"/>
            </a:pPr>
            <a:r>
              <a:rPr lang="sv-SE" sz="1800" b="1" spc="200" noProof="0" dirty="0">
                <a:solidFill>
                  <a:schemeClr val="tx1"/>
                </a:solidFill>
              </a:rPr>
              <a:t>Anna Maria Lenngren (1754–1817)</a:t>
            </a:r>
          </a:p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endParaRPr lang="sv-SE" sz="1800" b="1" spc="200" noProof="0" dirty="0">
              <a:solidFill>
                <a:schemeClr val="tx1"/>
              </a:solidFill>
            </a:endParaRPr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983975" y="1103976"/>
            <a:ext cx="4450954" cy="2935547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4572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404040"/>
                </a:solidFill>
                <a:sym typeface="Georgia"/>
              </a:rPr>
              <a:t>Lenngren publicerade sina dikter anonymt i </a:t>
            </a:r>
            <a:r>
              <a:rPr lang="sv-SE" i="1" noProof="0" dirty="0">
                <a:solidFill>
                  <a:srgbClr val="404040"/>
                </a:solidFill>
                <a:sym typeface="Georgia"/>
              </a:rPr>
              <a:t>Stockholms Posten</a:t>
            </a:r>
            <a:r>
              <a:rPr lang="sv-SE" noProof="0" dirty="0">
                <a:solidFill>
                  <a:srgbClr val="404040"/>
                </a:solidFill>
                <a:sym typeface="Georgia"/>
              </a:rPr>
              <a:t>, som drevs av hennes man och författaren Johan Henric Kellgren.</a:t>
            </a:r>
          </a:p>
          <a:p>
            <a:pPr marL="4572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404040"/>
                </a:solidFill>
                <a:sym typeface="Georgia"/>
              </a:rPr>
              <a:t>Den enda dikt hon publicerade under eget namn var ”Dröm” (1798).</a:t>
            </a:r>
          </a:p>
          <a:p>
            <a:pPr lvl="0" indent="-228600" defTabSz="914400">
              <a:lnSpc>
                <a:spcPct val="90000"/>
              </a:lnSpc>
              <a:spcBef>
                <a:spcPts val="1000"/>
              </a:spcBef>
              <a:buSzPts val="1600"/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404040"/>
                </a:solidFill>
                <a:sym typeface="Georgia"/>
              </a:rPr>
              <a:t>Efter hennes död gav maken ut diktsamlingen </a:t>
            </a:r>
            <a:r>
              <a:rPr lang="sv-SE" i="1" dirty="0" err="1">
                <a:solidFill>
                  <a:srgbClr val="404040"/>
                </a:solidFill>
                <a:sym typeface="Georgia"/>
              </a:rPr>
              <a:t>Skalde</a:t>
            </a:r>
            <a:r>
              <a:rPr lang="sv-SE" i="1" dirty="0">
                <a:solidFill>
                  <a:srgbClr val="404040"/>
                </a:solidFill>
                <a:sym typeface="Georgia"/>
              </a:rPr>
              <a:t>‑försök</a:t>
            </a:r>
            <a:r>
              <a:rPr lang="sv-SE" noProof="0" dirty="0">
                <a:solidFill>
                  <a:srgbClr val="404040"/>
                </a:solidFill>
                <a:sym typeface="Georgia"/>
              </a:rPr>
              <a:t> (1819). Han kritiserades för både titel och urval.</a:t>
            </a:r>
            <a:endParaRPr lang="sv-SE" noProof="0" dirty="0">
              <a:solidFill>
                <a:srgbClr val="404040"/>
              </a:solidFill>
            </a:endParaRPr>
          </a:p>
          <a:p>
            <a:pPr marL="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sv-SE" noProof="0" dirty="0">
              <a:solidFill>
                <a:srgbClr val="404040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43F6C559-3954-E1B1-F901-7BECA37DFFD5}"/>
              </a:ext>
            </a:extLst>
          </p:cNvPr>
          <p:cNvSpPr txBox="1"/>
          <p:nvPr/>
        </p:nvSpPr>
        <p:spPr>
          <a:xfrm rot="16200000">
            <a:off x="-883851" y="3878732"/>
            <a:ext cx="229869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sv-SE" sz="900" dirty="0">
                <a:solidFill>
                  <a:schemeClr val="bg1"/>
                </a:solidFill>
                <a:latin typeface="Gill Sans MT" panose="020B0502020104020203" pitchFamily="34" charset="77"/>
              </a:rPr>
              <a:t>LITTERATURBANKENS SKOLA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987738" y="962659"/>
            <a:ext cx="4286937" cy="2935547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 lnSpcReduction="10000"/>
          </a:bodyPr>
          <a:lstStyle/>
          <a:p>
            <a:pPr marL="4572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404040"/>
                </a:solidFill>
              </a:rPr>
              <a:t>Mycket av det Lenngren skrev tillhörde den litterära strömningen </a:t>
            </a:r>
            <a:r>
              <a:rPr lang="sv-SE" i="1" noProof="0" dirty="0">
                <a:solidFill>
                  <a:srgbClr val="404040"/>
                </a:solidFill>
              </a:rPr>
              <a:t>satiren, </a:t>
            </a:r>
            <a:r>
              <a:rPr lang="sv-SE" noProof="0" dirty="0">
                <a:solidFill>
                  <a:srgbClr val="404040"/>
                </a:solidFill>
              </a:rPr>
              <a:t>det vill säga att texterna är tänkta att läsas ironiskt.</a:t>
            </a:r>
          </a:p>
          <a:p>
            <a:pPr marL="4572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404040"/>
                </a:solidFill>
              </a:rPr>
              <a:t>I många av Lenngrens verk är satiren uppenbar, men inte i alla.</a:t>
            </a:r>
          </a:p>
          <a:p>
            <a:pPr marL="4572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404040"/>
                </a:solidFill>
              </a:rPr>
              <a:t>Det har diskuterats mycket hur man ska tolka hennes mest kända dikt, “Några ord till min k. dotter, ifall jag hade någon”.</a:t>
            </a:r>
          </a:p>
          <a:p>
            <a:pPr marL="457200" lvl="0" indent="-228600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Font typeface="Arial" panose="020B0604020202020204" pitchFamily="34" charset="0"/>
              <a:buChar char="•"/>
            </a:pPr>
            <a:r>
              <a:rPr lang="sv-SE" noProof="0" dirty="0">
                <a:solidFill>
                  <a:srgbClr val="404040"/>
                </a:solidFill>
              </a:rPr>
              <a:t>Den framstår som antingen en kritik av tidens begränsande kvinnoroll eller som mycket sexistisk, beroende på om man tolkar den som satir eller inte.</a:t>
            </a:r>
          </a:p>
        </p:txBody>
      </p:sp>
      <p:sp>
        <p:nvSpPr>
          <p:cNvPr id="7" name="Google Shape;78;p17">
            <a:extLst>
              <a:ext uri="{FF2B5EF4-FFF2-40B4-BE49-F238E27FC236}">
                <a16:creationId xmlns:a16="http://schemas.microsoft.com/office/drawing/2014/main" id="{531B1D08-50FC-1C2F-55A4-8446C82ACB94}"/>
              </a:ext>
            </a:extLst>
          </p:cNvPr>
          <p:cNvSpPr txBox="1">
            <a:spLocks/>
          </p:cNvSpPr>
          <p:nvPr/>
        </p:nvSpPr>
        <p:spPr>
          <a:xfrm>
            <a:off x="5790126" y="1189863"/>
            <a:ext cx="2763774" cy="276377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 spcFirstLastPara="1" vert="horz" wrap="square" lIns="182880" tIns="182880" rIns="182880" bIns="182880" rtlCol="0" anchor="ctr" anchorCtr="0">
            <a:norm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825" kern="1200" cap="all" spc="15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 defTabSz="914400">
              <a:spcBef>
                <a:spcPct val="0"/>
              </a:spcBef>
              <a:buClr>
                <a:schemeClr val="dk1"/>
              </a:buClr>
              <a:buSzPct val="45833"/>
            </a:pPr>
            <a:r>
              <a:rPr lang="en-US" sz="1800" b="1" spc="200">
                <a:solidFill>
                  <a:schemeClr val="tx1"/>
                </a:solidFill>
              </a:rPr>
              <a:t>Anna Maria Lenngren (1754–1817)</a:t>
            </a:r>
          </a:p>
          <a:p>
            <a:pPr defTabSz="914400">
              <a:spcBef>
                <a:spcPct val="0"/>
              </a:spcBef>
            </a:pPr>
            <a:endParaRPr lang="en-US" sz="1800" b="1" spc="200" dirty="0">
              <a:solidFill>
                <a:schemeClr val="tx1"/>
              </a:solidFill>
            </a:endParaRP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279C6ECA-12E2-FBF5-ECB2-8059644E50CD}"/>
              </a:ext>
            </a:extLst>
          </p:cNvPr>
          <p:cNvSpPr txBox="1"/>
          <p:nvPr/>
        </p:nvSpPr>
        <p:spPr>
          <a:xfrm rot="16200000">
            <a:off x="-883851" y="3878732"/>
            <a:ext cx="229869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sv-SE" sz="900" dirty="0">
                <a:solidFill>
                  <a:schemeClr val="bg1"/>
                </a:solidFill>
                <a:latin typeface="Gill Sans MT" panose="020B0502020104020203" pitchFamily="34" charset="77"/>
              </a:rPr>
              <a:t>LITTERATURBANKENS SKOLA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Freeform 6">
            <a:extLst>
              <a:ext uri="{FF2B5EF4-FFF2-40B4-BE49-F238E27FC236}">
                <a16:creationId xmlns:a16="http://schemas.microsoft.com/office/drawing/2014/main" id="{841EFD0D-0D37-447B-B1EA-4F7197E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5A6DFF24-307B-44B0-93F0-893676F148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3B3D315-2706-4149-873C-331EDFAFEF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938758" y="712231"/>
            <a:ext cx="3661817" cy="1119099"/>
          </a:xfrm>
          <a:prstGeom prst="rect">
            <a:avLst/>
          </a:prstGeom>
        </p:spPr>
        <p:txBody>
          <a:bodyPr spcFirstLastPara="1" vert="horz" lIns="91440" tIns="45720" rIns="91440" bIns="45720" rtlCol="0" anchor="t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sv-SE" sz="3200" spc="200" noProof="0" dirty="0"/>
              <a:t>Fredrika Bremer (1801–1865)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D04E398-086D-467C-B390-9F9079FA7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51435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664368" y="1972559"/>
            <a:ext cx="3723049" cy="2409444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>
                    <a:lumMod val="85000"/>
                    <a:lumOff val="15000"/>
                  </a:schemeClr>
                </a:solidFill>
                <a:sym typeface="Georgia"/>
              </a:rPr>
              <a:t>En internationellt känd författare och feministisk pionjär. </a:t>
            </a:r>
          </a:p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>
                    <a:lumMod val="85000"/>
                    <a:lumOff val="15000"/>
                  </a:schemeClr>
                </a:solidFill>
                <a:sym typeface="Georgia"/>
              </a:rPr>
              <a:t>Familjen var förmögen och satsade mycket på barnens utbildning.</a:t>
            </a:r>
          </a:p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>
                    <a:lumMod val="85000"/>
                    <a:lumOff val="15000"/>
                  </a:schemeClr>
                </a:solidFill>
                <a:sym typeface="Georgia"/>
              </a:rPr>
              <a:t>Men barndomen var olycklig. </a:t>
            </a:r>
          </a:p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>
                    <a:lumMod val="85000"/>
                    <a:lumOff val="15000"/>
                  </a:schemeClr>
                </a:solidFill>
                <a:sym typeface="Georgia"/>
              </a:rPr>
              <a:t>Moderns principer: barnen skulle få lite mat, inte få veta något om världens ondska och studera mycket.</a:t>
            </a:r>
          </a:p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>
                    <a:lumMod val="85000"/>
                    <a:lumOff val="15000"/>
                  </a:schemeClr>
                </a:solidFill>
                <a:sym typeface="Georgia"/>
              </a:rPr>
              <a:t>Döttrarnas utbildning var inriktad på sådant som ansågs viktigt för äktenskap.</a:t>
            </a:r>
            <a:endParaRPr lang="sv-SE" sz="1200" noProof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06" name="Freeform 6">
            <a:extLst>
              <a:ext uri="{FF2B5EF4-FFF2-40B4-BE49-F238E27FC236}">
                <a16:creationId xmlns:a16="http://schemas.microsoft.com/office/drawing/2014/main" id="{20E344BB-E23E-4198-B2C7-8E752C6A9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792605" y="460084"/>
            <a:ext cx="3926681" cy="3921919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2A67AA2-4EE4-B3A5-C6B3-328AD214EE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2285" y="460084"/>
            <a:ext cx="3213059" cy="39461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0" h="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Freeform 6">
            <a:extLst>
              <a:ext uri="{FF2B5EF4-FFF2-40B4-BE49-F238E27FC236}">
                <a16:creationId xmlns:a16="http://schemas.microsoft.com/office/drawing/2014/main" id="{1DF61F47-37EC-408A-BDC8-E491FB5E5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68157995-9098-42A2-8E36-8BA9015D75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sv-SE"/>
          </a:p>
        </p:txBody>
      </p:sp>
      <p:sp useBgFill="1">
        <p:nvSpPr>
          <p:cNvPr id="106" name="Rectangle 105">
            <a:extLst>
              <a:ext uri="{FF2B5EF4-FFF2-40B4-BE49-F238E27FC236}">
                <a16:creationId xmlns:a16="http://schemas.microsoft.com/office/drawing/2014/main" id="{A98AD482-27A4-454E-8A3A-84F73CBDA7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322422E2-F15A-43AE-98F1-7210710B0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0257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938757" y="808783"/>
            <a:ext cx="2188164" cy="3525933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  <a:buClr>
                <a:schemeClr val="dk1"/>
              </a:buClr>
              <a:buSzPct val="39285"/>
            </a:pPr>
            <a:r>
              <a:rPr lang="sv-SE" sz="2700" spc="200" noProof="0" dirty="0"/>
              <a:t>Fredrika Bremer (1801–1865)</a:t>
            </a:r>
          </a:p>
        </p:txBody>
      </p:sp>
      <p:sp>
        <p:nvSpPr>
          <p:cNvPr id="110" name="Freeform 6">
            <a:extLst>
              <a:ext uri="{FF2B5EF4-FFF2-40B4-BE49-F238E27FC236}">
                <a16:creationId xmlns:a16="http://schemas.microsoft.com/office/drawing/2014/main" id="{BDC8164B-5FC0-4CBD-B7AE-0CB8780FFC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51435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  <a:alpha val="7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875296" y="566928"/>
            <a:ext cx="4697204" cy="3941063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 lnSpcReduction="10000"/>
          </a:bodyPr>
          <a:lstStyle/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/>
                </a:solidFill>
                <a:sym typeface="Georgia"/>
              </a:rPr>
              <a:t>Bremer debuterade anonymt med novellsamlingen </a:t>
            </a:r>
            <a:r>
              <a:rPr lang="sv-SE" sz="1200" i="1" noProof="0" dirty="0">
                <a:solidFill>
                  <a:schemeClr val="tx1"/>
                </a:solidFill>
                <a:sym typeface="Georgia"/>
              </a:rPr>
              <a:t>Teckningar utur vardagslivet</a:t>
            </a:r>
            <a:r>
              <a:rPr lang="sv-SE" sz="1200" noProof="0" dirty="0">
                <a:solidFill>
                  <a:schemeClr val="tx1"/>
                </a:solidFill>
                <a:sym typeface="Georgia"/>
              </a:rPr>
              <a:t> 1828</a:t>
            </a:r>
            <a:r>
              <a:rPr lang="sv-SE" sz="1200" i="1" noProof="0" dirty="0">
                <a:solidFill>
                  <a:schemeClr val="tx1"/>
                </a:solidFill>
                <a:sym typeface="Georgia"/>
              </a:rPr>
              <a:t>.</a:t>
            </a:r>
            <a:br>
              <a:rPr lang="sv-SE" sz="1200" i="1" noProof="0" dirty="0">
                <a:solidFill>
                  <a:schemeClr val="tx1"/>
                </a:solidFill>
                <a:sym typeface="Georgia"/>
              </a:rPr>
            </a:br>
            <a:endParaRPr lang="sv-SE" sz="1200" noProof="0" dirty="0">
              <a:solidFill>
                <a:schemeClr val="tx1"/>
              </a:solidFill>
              <a:sym typeface="Georgia"/>
            </a:endParaRPr>
          </a:p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/>
                </a:solidFill>
                <a:sym typeface="Georgia"/>
              </a:rPr>
              <a:t>När uppföljaren kom ut blev det allmänt känt att Bremer var författaren.</a:t>
            </a:r>
            <a:br>
              <a:rPr lang="sv-SE" sz="1200" noProof="0" dirty="0">
                <a:solidFill>
                  <a:schemeClr val="tx1"/>
                </a:solidFill>
                <a:sym typeface="Georgia"/>
              </a:rPr>
            </a:br>
            <a:endParaRPr lang="sv-SE" sz="1200" noProof="0" dirty="0">
              <a:solidFill>
                <a:schemeClr val="tx1"/>
              </a:solidFill>
              <a:sym typeface="Georgia"/>
            </a:endParaRPr>
          </a:p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/>
                </a:solidFill>
                <a:sym typeface="Georgia"/>
              </a:rPr>
              <a:t>Därefter skrev hon under eget namn flera romaner.</a:t>
            </a:r>
            <a:br>
              <a:rPr lang="sv-SE" sz="1200" noProof="0" dirty="0">
                <a:solidFill>
                  <a:schemeClr val="tx1"/>
                </a:solidFill>
                <a:sym typeface="Georgia"/>
              </a:rPr>
            </a:br>
            <a:endParaRPr lang="sv-SE" sz="1200" noProof="0" dirty="0">
              <a:solidFill>
                <a:schemeClr val="tx1"/>
              </a:solidFill>
              <a:sym typeface="Georgia"/>
            </a:endParaRPr>
          </a:p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/>
                </a:solidFill>
                <a:sym typeface="Georgia"/>
              </a:rPr>
              <a:t>Bland annat </a:t>
            </a:r>
            <a:r>
              <a:rPr lang="sv-SE" sz="1200" i="1" noProof="0" dirty="0" err="1">
                <a:solidFill>
                  <a:schemeClr val="tx1"/>
                </a:solidFill>
                <a:sym typeface="Georgia"/>
              </a:rPr>
              <a:t>Grannarne</a:t>
            </a:r>
            <a:r>
              <a:rPr lang="sv-SE" sz="1200" noProof="0" dirty="0">
                <a:solidFill>
                  <a:schemeClr val="tx1"/>
                </a:solidFill>
                <a:sym typeface="Georgia"/>
              </a:rPr>
              <a:t> som översattes till flera språk och blev en internationell succé. </a:t>
            </a:r>
            <a:br>
              <a:rPr lang="sv-SE" sz="1200" noProof="0" dirty="0">
                <a:solidFill>
                  <a:schemeClr val="tx1"/>
                </a:solidFill>
                <a:sym typeface="Georgia"/>
              </a:rPr>
            </a:br>
            <a:endParaRPr lang="sv-SE" sz="1200" noProof="0" dirty="0">
              <a:solidFill>
                <a:schemeClr val="tx1"/>
              </a:solidFill>
              <a:sym typeface="Georgia"/>
            </a:endParaRPr>
          </a:p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/>
                </a:solidFill>
                <a:sym typeface="Georgia"/>
              </a:rPr>
              <a:t>Tack vare sina internationella framgångar kunde Bremer genomföra flera utlandsresor, bland annat en längre vistelse i USA. Denna resa skildrar hon i boken </a:t>
            </a:r>
            <a:r>
              <a:rPr lang="sv-SE" sz="1200" i="1" noProof="0" dirty="0">
                <a:solidFill>
                  <a:schemeClr val="tx1"/>
                </a:solidFill>
                <a:sym typeface="Georgia"/>
              </a:rPr>
              <a:t>Hemmen i den nya världen,</a:t>
            </a:r>
            <a:r>
              <a:rPr lang="sv-SE" sz="1200" noProof="0" dirty="0">
                <a:solidFill>
                  <a:schemeClr val="tx1"/>
                </a:solidFill>
                <a:sym typeface="Georgia"/>
              </a:rPr>
              <a:t> där hon bland annat kritiserar det amerikanska slaveriet.</a:t>
            </a:r>
            <a:br>
              <a:rPr lang="sv-SE" sz="1200" noProof="0" dirty="0">
                <a:solidFill>
                  <a:schemeClr val="tx1"/>
                </a:solidFill>
                <a:sym typeface="Georgia"/>
              </a:rPr>
            </a:br>
            <a:endParaRPr lang="sv-SE" sz="1200" noProof="0" dirty="0">
              <a:solidFill>
                <a:schemeClr val="tx1"/>
              </a:solidFill>
              <a:sym typeface="Georgia"/>
            </a:endParaRPr>
          </a:p>
          <a:p>
            <a:pPr marL="228600" lvl="0" indent="0" defTabSz="91440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sv-SE" sz="1200" noProof="0" dirty="0">
                <a:solidFill>
                  <a:schemeClr val="tx1"/>
                </a:solidFill>
                <a:sym typeface="Georgia"/>
              </a:rPr>
              <a:t>Mest känd idag är Bremer för romanen </a:t>
            </a:r>
            <a:r>
              <a:rPr lang="sv-SE" sz="1200" i="1" noProof="0" dirty="0">
                <a:solidFill>
                  <a:schemeClr val="tx1"/>
                </a:solidFill>
                <a:sym typeface="Georgia"/>
              </a:rPr>
              <a:t>Hertha</a:t>
            </a:r>
            <a:r>
              <a:rPr lang="sv-SE" sz="1200" noProof="0" dirty="0">
                <a:solidFill>
                  <a:schemeClr val="tx1"/>
                </a:solidFill>
                <a:sym typeface="Georgia"/>
              </a:rPr>
              <a:t>, en bok som var mycket kontroversiell för sin tid på grund av sina djärva tankar om jämlikhet.</a:t>
            </a:r>
          </a:p>
          <a:p>
            <a:pPr marL="0" lvl="0" indent="0" defTabSz="914400">
              <a:lnSpc>
                <a:spcPct val="100000"/>
              </a:lnSpc>
              <a:spcBef>
                <a:spcPts val="700"/>
              </a:spcBef>
              <a:spcAft>
                <a:spcPts val="1200"/>
              </a:spcAft>
              <a:buNone/>
            </a:pPr>
            <a:endParaRPr lang="sv-SE" sz="1200" noProof="0" dirty="0"/>
          </a:p>
        </p:txBody>
      </p:sp>
      <p:sp>
        <p:nvSpPr>
          <p:cNvPr id="3" name="Google Shape;55;p13">
            <a:extLst>
              <a:ext uri="{FF2B5EF4-FFF2-40B4-BE49-F238E27FC236}">
                <a16:creationId xmlns:a16="http://schemas.microsoft.com/office/drawing/2014/main" id="{BC4965DD-7EE3-E62D-3F07-2A8644990FE9}"/>
              </a:ext>
            </a:extLst>
          </p:cNvPr>
          <p:cNvSpPr txBox="1">
            <a:spLocks/>
          </p:cNvSpPr>
          <p:nvPr/>
        </p:nvSpPr>
        <p:spPr>
          <a:xfrm>
            <a:off x="332184" y="3724756"/>
            <a:ext cx="2679589" cy="1014352"/>
          </a:xfrm>
          <a:prstGeom prst="rect">
            <a:avLst/>
          </a:prstGeom>
          <a:noFill/>
        </p:spPr>
        <p:txBody>
          <a:bodyPr spcFirstLastPara="1" vert="horz" lIns="91425" tIns="91425" rIns="91425" bIns="91425" rtlCol="0" anchor="ctr" anchorCtr="0">
            <a:norm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100" dirty="0">
                <a:solidFill>
                  <a:schemeClr val="bg1"/>
                </a:solidFill>
              </a:rPr>
              <a:t>LITTERATURBANKENS SKOLA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ricka">
  <a:themeElements>
    <a:clrScheme name="Bricka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ricka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ck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1067</TotalTime>
  <Words>615</Words>
  <Application>Microsoft Macintosh PowerPoint</Application>
  <PresentationFormat>Bildspel på skärmen (16:9)</PresentationFormat>
  <Paragraphs>51</Paragraphs>
  <Slides>8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Georgia</vt:lpstr>
      <vt:lpstr>Gill Sans MT</vt:lpstr>
      <vt:lpstr>Impact</vt:lpstr>
      <vt:lpstr>Bricka</vt:lpstr>
      <vt:lpstr>Skrivande svenska kvinnor</vt:lpstr>
      <vt:lpstr>Hedvig Charlotta Nordenflycht (1718–1763) </vt:lpstr>
      <vt:lpstr>Hedvig Charlotta Nordenflycht (1718–1763)  </vt:lpstr>
      <vt:lpstr>Anna Maria Lenngren (1754–1817)</vt:lpstr>
      <vt:lpstr>Anna Maria Lenngren (1754–1817) </vt:lpstr>
      <vt:lpstr>PowerPoint-presentation</vt:lpstr>
      <vt:lpstr>Fredrika Bremer (1801–1865)</vt:lpstr>
      <vt:lpstr>Fredrika Bremer (1801–1865)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Martin Joviken</cp:lastModifiedBy>
  <cp:revision>51</cp:revision>
  <dcterms:modified xsi:type="dcterms:W3CDTF">2025-07-02T09:34:21Z</dcterms:modified>
</cp:coreProperties>
</file>